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sldIdLst>
    <p:sldId id="264" r:id="rId2"/>
    <p:sldId id="265" r:id="rId3"/>
    <p:sldId id="267" r:id="rId4"/>
    <p:sldId id="269" r:id="rId5"/>
    <p:sldId id="272" r:id="rId6"/>
    <p:sldId id="320" r:id="rId7"/>
    <p:sldId id="273" r:id="rId8"/>
    <p:sldId id="307" r:id="rId9"/>
    <p:sldId id="286" r:id="rId10"/>
    <p:sldId id="266" r:id="rId11"/>
    <p:sldId id="268" r:id="rId12"/>
    <p:sldId id="319" r:id="rId13"/>
    <p:sldId id="274" r:id="rId14"/>
    <p:sldId id="293" r:id="rId15"/>
    <p:sldId id="321" r:id="rId16"/>
    <p:sldId id="322" r:id="rId17"/>
    <p:sldId id="295" r:id="rId18"/>
    <p:sldId id="294" r:id="rId19"/>
    <p:sldId id="308" r:id="rId20"/>
    <p:sldId id="309" r:id="rId21"/>
    <p:sldId id="310" r:id="rId22"/>
    <p:sldId id="311" r:id="rId23"/>
    <p:sldId id="312" r:id="rId24"/>
    <p:sldId id="313" r:id="rId25"/>
    <p:sldId id="314" r:id="rId26"/>
    <p:sldId id="315" r:id="rId27"/>
    <p:sldId id="316" r:id="rId28"/>
    <p:sldId id="317" r:id="rId29"/>
    <p:sldId id="318" r:id="rId30"/>
    <p:sldId id="291" r:id="rId31"/>
    <p:sldId id="292" r:id="rId32"/>
    <p:sldId id="284" r:id="rId33"/>
    <p:sldId id="285" r:id="rId34"/>
    <p:sldId id="283" r:id="rId3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002" autoAdjust="0"/>
    <p:restoredTop sz="94660"/>
  </p:normalViewPr>
  <p:slideViewPr>
    <p:cSldViewPr snapToGrid="0">
      <p:cViewPr varScale="1">
        <p:scale>
          <a:sx n="86" d="100"/>
          <a:sy n="86" d="100"/>
        </p:scale>
        <p:origin x="605"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1" name="Freeform 6"/>
          <p:cNvSpPr/>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10001" y="1449147"/>
            <a:ext cx="10572000" cy="2971051"/>
          </a:xfrm>
        </p:spPr>
        <p:txBody>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810001" y="5280847"/>
            <a:ext cx="10572000" cy="434974"/>
          </a:xfrm>
        </p:spPr>
        <p:txBody>
          <a:bodyPr anchor="t"/>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84AC669-6240-479D-B71E-0A107A8B0EC0}" type="datetimeFigureOut">
              <a:rPr lang="en-US" smtClean="0"/>
              <a:t>10/31/2020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52365AE-D8DF-41B9-B527-E8893DA69E3A}" type="slidenum">
              <a:rPr lang="en-US" smtClean="0"/>
              <a:t>‹#›</a:t>
            </a:fld>
            <a:endParaRPr lang="en-US"/>
          </a:p>
        </p:txBody>
      </p:sp>
    </p:spTree>
    <p:extLst>
      <p:ext uri="{BB962C8B-B14F-4D97-AF65-F5344CB8AC3E}">
        <p14:creationId xmlns:p14="http://schemas.microsoft.com/office/powerpoint/2010/main" val="24300466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0000" y="4800600"/>
            <a:ext cx="10561418" cy="566738"/>
          </a:xfrm>
        </p:spPr>
        <p:txBody>
          <a:bodyPr anchor="b">
            <a:normAutofit/>
          </a:bodyPr>
          <a:lstStyle>
            <a:lvl1pPr algn="l">
              <a:defRPr sz="2400" b="0"/>
            </a:lvl1pPr>
          </a:lstStyle>
          <a:p>
            <a:r>
              <a:rPr lang="en-US"/>
              <a:t>Click to edit Master title style</a:t>
            </a:r>
            <a:endParaRPr lang="en-US" dirty="0"/>
          </a:p>
        </p:txBody>
      </p:sp>
      <p:sp>
        <p:nvSpPr>
          <p:cNvPr id="15" name="Picture Placeholder 14"/>
          <p:cNvSpPr>
            <a:spLocks noGrp="1" noChangeAspect="1"/>
          </p:cNvSpPr>
          <p:nvPr>
            <p:ph type="pic" sz="quarter" idx="13"/>
          </p:nvPr>
        </p:nvSpPr>
        <p:spPr bwMode="auto">
          <a:xfrm>
            <a:off x="0" y="0"/>
            <a:ext cx="12192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1600"/>
            </a:lvl1pPr>
          </a:lstStyle>
          <a:p>
            <a:r>
              <a:rPr lang="en-US"/>
              <a:t>Click icon to add picture</a:t>
            </a:r>
            <a:endParaRPr lang="en-US" dirty="0"/>
          </a:p>
        </p:txBody>
      </p:sp>
      <p:sp>
        <p:nvSpPr>
          <p:cNvPr id="4" name="Text Placeholder 3"/>
          <p:cNvSpPr>
            <a:spLocks noGrp="1"/>
          </p:cNvSpPr>
          <p:nvPr>
            <p:ph type="body" sz="half" idx="2"/>
          </p:nvPr>
        </p:nvSpPr>
        <p:spPr>
          <a:xfrm>
            <a:off x="810000" y="5367338"/>
            <a:ext cx="10561418"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84AC669-6240-479D-B71E-0A107A8B0EC0}" type="datetimeFigureOut">
              <a:rPr lang="en-US" smtClean="0"/>
              <a:t>10/31/2020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52365AE-D8DF-41B9-B527-E8893DA69E3A}" type="slidenum">
              <a:rPr lang="en-US" smtClean="0"/>
              <a:t>‹#›</a:t>
            </a:fld>
            <a:endParaRPr lang="en-US"/>
          </a:p>
        </p:txBody>
      </p:sp>
    </p:spTree>
    <p:extLst>
      <p:ext uri="{BB962C8B-B14F-4D97-AF65-F5344CB8AC3E}">
        <p14:creationId xmlns:p14="http://schemas.microsoft.com/office/powerpoint/2010/main" val="15175760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8" name="Freeform 6"/>
          <p:cNvSpPr>
            <a:spLocks noChangeAspect="1"/>
          </p:cNvSpPr>
          <p:nvPr/>
        </p:nvSpPr>
        <p:spPr bwMode="auto">
          <a:xfrm>
            <a:off x="631697" y="1081456"/>
            <a:ext cx="6332416"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50985" y="1238502"/>
            <a:ext cx="5893840" cy="2645912"/>
          </a:xfrm>
        </p:spPr>
        <p:txBody>
          <a:bodyPr anchor="b"/>
          <a:lstStyle>
            <a:lvl1pPr algn="l">
              <a:defRPr sz="4200" b="1" cap="none"/>
            </a:lvl1pPr>
          </a:lstStyle>
          <a:p>
            <a:r>
              <a:rPr lang="en-US"/>
              <a:t>Click to edit Master title style</a:t>
            </a:r>
            <a:endParaRPr lang="en-US" dirty="0"/>
          </a:p>
        </p:txBody>
      </p:sp>
      <p:sp>
        <p:nvSpPr>
          <p:cNvPr id="3" name="Text Placeholder 2"/>
          <p:cNvSpPr>
            <a:spLocks noGrp="1"/>
          </p:cNvSpPr>
          <p:nvPr>
            <p:ph type="body" idx="1"/>
          </p:nvPr>
        </p:nvSpPr>
        <p:spPr>
          <a:xfrm>
            <a:off x="853190" y="4443680"/>
            <a:ext cx="5891636" cy="713241"/>
          </a:xfrm>
        </p:spPr>
        <p:txBody>
          <a:bodyPr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9" name="Text Placeholder 5"/>
          <p:cNvSpPr>
            <a:spLocks noGrp="1"/>
          </p:cNvSpPr>
          <p:nvPr>
            <p:ph type="body" sz="quarter" idx="16"/>
          </p:nvPr>
        </p:nvSpPr>
        <p:spPr>
          <a:xfrm>
            <a:off x="7574642" y="1081456"/>
            <a:ext cx="3810001" cy="4075465"/>
          </a:xfrm>
        </p:spPr>
        <p:txBody>
          <a:bodyPr anchor="t"/>
          <a:lstStyle>
            <a:lvl1pPr marL="0" indent="0">
              <a:buFontTx/>
              <a:buNone/>
              <a:defRPr/>
            </a:lvl1pPr>
          </a:lstStyle>
          <a:p>
            <a:pPr lvl="0"/>
            <a:r>
              <a:rPr lang="en-US"/>
              <a:t>Click to edit Master text styles</a:t>
            </a:r>
          </a:p>
        </p:txBody>
      </p:sp>
      <p:sp>
        <p:nvSpPr>
          <p:cNvPr id="4" name="Date Placeholder 3"/>
          <p:cNvSpPr>
            <a:spLocks noGrp="1"/>
          </p:cNvSpPr>
          <p:nvPr>
            <p:ph type="dt" sz="half" idx="10"/>
          </p:nvPr>
        </p:nvSpPr>
        <p:spPr/>
        <p:txBody>
          <a:bodyPr/>
          <a:lstStyle/>
          <a:p>
            <a:fld id="{084AC669-6240-479D-B71E-0A107A8B0EC0}" type="datetimeFigureOut">
              <a:rPr lang="en-US" smtClean="0"/>
              <a:t>10/31/2020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52365AE-D8DF-41B9-B527-E8893DA69E3A}" type="slidenum">
              <a:rPr lang="en-US" smtClean="0"/>
              <a:t>‹#›</a:t>
            </a:fld>
            <a:endParaRPr lang="en-US"/>
          </a:p>
        </p:txBody>
      </p:sp>
    </p:spTree>
    <p:extLst>
      <p:ext uri="{BB962C8B-B14F-4D97-AF65-F5344CB8AC3E}">
        <p14:creationId xmlns:p14="http://schemas.microsoft.com/office/powerpoint/2010/main" val="14642535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9" name="Freeform 6"/>
          <p:cNvSpPr>
            <a:spLocks noChangeAspect="1"/>
          </p:cNvSpPr>
          <p:nvPr/>
        </p:nvSpPr>
        <p:spPr bwMode="auto">
          <a:xfrm>
            <a:off x="1140884" y="2286585"/>
            <a:ext cx="4895115"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357089" y="2435957"/>
            <a:ext cx="4382521" cy="2007789"/>
          </a:xfrm>
        </p:spPr>
        <p:txBody>
          <a:bodyPr/>
          <a:lstStyle>
            <a:lvl1pPr>
              <a:defRPr sz="3200"/>
            </a:lvl1pPr>
          </a:lstStyle>
          <a:p>
            <a:r>
              <a:rPr lang="en-US"/>
              <a:t>Click to edit Master title style</a:t>
            </a:r>
            <a:endParaRPr lang="en-US" dirty="0"/>
          </a:p>
        </p:txBody>
      </p:sp>
      <p:sp>
        <p:nvSpPr>
          <p:cNvPr id="6" name="Text Placeholder 5"/>
          <p:cNvSpPr>
            <a:spLocks noGrp="1"/>
          </p:cNvSpPr>
          <p:nvPr>
            <p:ph type="body" sz="quarter" idx="16"/>
          </p:nvPr>
        </p:nvSpPr>
        <p:spPr>
          <a:xfrm>
            <a:off x="6156000" y="2286000"/>
            <a:ext cx="4880300" cy="2295525"/>
          </a:xfrm>
        </p:spPr>
        <p:txBody>
          <a:bodyPr anchor="t"/>
          <a:lstStyle>
            <a:lvl1pPr marL="0" indent="0">
              <a:buFontTx/>
              <a:buNone/>
              <a:defRPr/>
            </a:lvl1pPr>
          </a:lstStyle>
          <a:p>
            <a:pPr lvl="0"/>
            <a:r>
              <a:rPr lang="en-US"/>
              <a:t>Click to edit Master text styles</a:t>
            </a:r>
          </a:p>
        </p:txBody>
      </p:sp>
      <p:sp>
        <p:nvSpPr>
          <p:cNvPr id="2" name="Date Placeholder 1"/>
          <p:cNvSpPr>
            <a:spLocks noGrp="1"/>
          </p:cNvSpPr>
          <p:nvPr>
            <p:ph type="dt" sz="half" idx="10"/>
          </p:nvPr>
        </p:nvSpPr>
        <p:spPr/>
        <p:txBody>
          <a:bodyPr/>
          <a:lstStyle/>
          <a:p>
            <a:fld id="{084AC669-6240-479D-B71E-0A107A8B0EC0}" type="datetimeFigureOut">
              <a:rPr lang="en-US" smtClean="0"/>
              <a:t>10/31/2020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52365AE-D8DF-41B9-B527-E8893DA69E3A}" type="slidenum">
              <a:rPr lang="en-US" smtClean="0"/>
              <a:t>‹#›</a:t>
            </a:fld>
            <a:endParaRPr lang="en-US"/>
          </a:p>
        </p:txBody>
      </p:sp>
    </p:spTree>
    <p:extLst>
      <p:ext uri="{BB962C8B-B14F-4D97-AF65-F5344CB8AC3E}">
        <p14:creationId xmlns:p14="http://schemas.microsoft.com/office/powerpoint/2010/main" val="383455936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84AC669-6240-479D-B71E-0A107A8B0EC0}" type="datetimeFigureOut">
              <a:rPr lang="en-US" smtClean="0"/>
              <a:t>10/31/2020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52365AE-D8DF-41B9-B527-E8893DA69E3A}" type="slidenum">
              <a:rPr lang="en-US" smtClean="0"/>
              <a:t>‹#›</a:t>
            </a:fld>
            <a:endParaRPr lang="en-US"/>
          </a:p>
        </p:txBody>
      </p:sp>
    </p:spTree>
    <p:extLst>
      <p:ext uri="{BB962C8B-B14F-4D97-AF65-F5344CB8AC3E}">
        <p14:creationId xmlns:p14="http://schemas.microsoft.com/office/powerpoint/2010/main" val="8376293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2" name="Freeform 6"/>
          <p:cNvSpPr>
            <a:spLocks noChangeAspect="1"/>
          </p:cNvSpPr>
          <p:nvPr/>
        </p:nvSpPr>
        <p:spPr bwMode="auto">
          <a:xfrm>
            <a:off x="7669651" y="446089"/>
            <a:ext cx="4522349" cy="5414962"/>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183540" y="586171"/>
            <a:ext cx="2494791" cy="51347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10001" y="446089"/>
            <a:ext cx="6611540" cy="5414962"/>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84AC669-6240-479D-B71E-0A107A8B0EC0}" type="datetimeFigureOut">
              <a:rPr lang="en-US" smtClean="0"/>
              <a:t>10/31/2020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52365AE-D8DF-41B9-B527-E8893DA69E3A}" type="slidenum">
              <a:rPr lang="en-US" smtClean="0"/>
              <a:t>‹#›</a:t>
            </a:fld>
            <a:endParaRPr lang="en-US"/>
          </a:p>
        </p:txBody>
      </p:sp>
    </p:spTree>
    <p:extLst>
      <p:ext uri="{BB962C8B-B14F-4D97-AF65-F5344CB8AC3E}">
        <p14:creationId xmlns:p14="http://schemas.microsoft.com/office/powerpoint/2010/main" val="14197073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1"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447188"/>
            <a:ext cx="10571998" cy="970450"/>
          </a:xfrm>
        </p:spPr>
        <p:txBody>
          <a:bodyPr/>
          <a:lstStyle/>
          <a:p>
            <a:r>
              <a:rPr lang="en-US"/>
              <a:t>Click to edit Master title style</a:t>
            </a:r>
            <a:endParaRPr lang="en-US" dirty="0"/>
          </a:p>
        </p:txBody>
      </p:sp>
      <p:sp>
        <p:nvSpPr>
          <p:cNvPr id="3" name="Content Placeholder 2"/>
          <p:cNvSpPr>
            <a:spLocks noGrp="1"/>
          </p:cNvSpPr>
          <p:nvPr>
            <p:ph idx="1"/>
          </p:nvPr>
        </p:nvSpPr>
        <p:spPr>
          <a:xfrm>
            <a:off x="818712" y="2222287"/>
            <a:ext cx="10554574" cy="36365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84AC669-6240-479D-B71E-0A107A8B0EC0}" type="datetimeFigureOut">
              <a:rPr lang="en-US" smtClean="0"/>
              <a:t>10/31/2020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52365AE-D8DF-41B9-B527-E8893DA69E3A}" type="slidenum">
              <a:rPr lang="en-US" smtClean="0"/>
              <a:t>‹#›</a:t>
            </a:fld>
            <a:endParaRPr lang="en-US"/>
          </a:p>
        </p:txBody>
      </p:sp>
    </p:spTree>
    <p:extLst>
      <p:ext uri="{BB962C8B-B14F-4D97-AF65-F5344CB8AC3E}">
        <p14:creationId xmlns:p14="http://schemas.microsoft.com/office/powerpoint/2010/main" val="20710699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 name="Freeform 7"/>
          <p:cNvSpPr/>
          <p:nvPr/>
        </p:nvSpPr>
        <p:spPr bwMode="auto">
          <a:xfrm>
            <a:off x="0" y="1"/>
            <a:ext cx="12192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2951396"/>
            <a:ext cx="10561418" cy="1468800"/>
          </a:xfrm>
        </p:spPr>
        <p:txBody>
          <a:bodyPr anchor="b"/>
          <a:lstStyle>
            <a:lvl1pPr algn="r">
              <a:defRPr sz="4800" b="1" cap="none"/>
            </a:lvl1pPr>
          </a:lstStyle>
          <a:p>
            <a:r>
              <a:rPr lang="en-US"/>
              <a:t>Click to edit Master title style</a:t>
            </a:r>
            <a:endParaRPr lang="en-US" dirty="0"/>
          </a:p>
        </p:txBody>
      </p:sp>
      <p:sp>
        <p:nvSpPr>
          <p:cNvPr id="3" name="Text Placeholder 2"/>
          <p:cNvSpPr>
            <a:spLocks noGrp="1"/>
          </p:cNvSpPr>
          <p:nvPr>
            <p:ph type="body" idx="1"/>
          </p:nvPr>
        </p:nvSpPr>
        <p:spPr>
          <a:xfrm>
            <a:off x="810000" y="5281201"/>
            <a:ext cx="10561418" cy="433955"/>
          </a:xfrm>
        </p:spPr>
        <p:txBody>
          <a:bodyPr anchor="t">
            <a:no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84AC669-6240-479D-B71E-0A107A8B0EC0}" type="datetimeFigureOut">
              <a:rPr lang="en-US" smtClean="0"/>
              <a:t>10/31/2020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52365AE-D8DF-41B9-B527-E8893DA69E3A}" type="slidenum">
              <a:rPr lang="en-US" smtClean="0"/>
              <a:t>‹#›</a:t>
            </a:fld>
            <a:endParaRPr lang="en-US"/>
          </a:p>
        </p:txBody>
      </p:sp>
    </p:spTree>
    <p:extLst>
      <p:ext uri="{BB962C8B-B14F-4D97-AF65-F5344CB8AC3E}">
        <p14:creationId xmlns:p14="http://schemas.microsoft.com/office/powerpoint/2010/main" val="11607635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18712" y="2222287"/>
            <a:ext cx="5185873" cy="363876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7415" y="2222287"/>
            <a:ext cx="5194583" cy="363876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84AC669-6240-479D-B71E-0A107A8B0EC0}" type="datetimeFigureOut">
              <a:rPr lang="en-US" smtClean="0"/>
              <a:t>10/31/2020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52365AE-D8DF-41B9-B527-E8893DA69E3A}" type="slidenum">
              <a:rPr lang="en-US" smtClean="0"/>
              <a:t>‹#›</a:t>
            </a:fld>
            <a:endParaRPr lang="en-US"/>
          </a:p>
        </p:txBody>
      </p:sp>
    </p:spTree>
    <p:extLst>
      <p:ext uri="{BB962C8B-B14F-4D97-AF65-F5344CB8AC3E}">
        <p14:creationId xmlns:p14="http://schemas.microsoft.com/office/powerpoint/2010/main" val="645358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814728" y="2174875"/>
            <a:ext cx="5189857"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14729" y="2751138"/>
            <a:ext cx="5189856" cy="3109913"/>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7415" y="2174875"/>
            <a:ext cx="5194583"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7415" y="2751138"/>
            <a:ext cx="5194583" cy="3109913"/>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84AC669-6240-479D-B71E-0A107A8B0EC0}" type="datetimeFigureOut">
              <a:rPr lang="en-US" smtClean="0"/>
              <a:t>10/31/2020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52365AE-D8DF-41B9-B527-E8893DA69E3A}" type="slidenum">
              <a:rPr lang="en-US" smtClean="0"/>
              <a:t>‹#›</a:t>
            </a:fld>
            <a:endParaRPr lang="en-US"/>
          </a:p>
        </p:txBody>
      </p:sp>
    </p:spTree>
    <p:extLst>
      <p:ext uri="{BB962C8B-B14F-4D97-AF65-F5344CB8AC3E}">
        <p14:creationId xmlns:p14="http://schemas.microsoft.com/office/powerpoint/2010/main" val="18137593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84AC669-6240-479D-B71E-0A107A8B0EC0}" type="datetimeFigureOut">
              <a:rPr lang="en-US" smtClean="0"/>
              <a:t>10/31/2020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52365AE-D8DF-41B9-B527-E8893DA69E3A}" type="slidenum">
              <a:rPr lang="en-US" smtClean="0"/>
              <a:t>‹#›</a:t>
            </a:fld>
            <a:endParaRPr lang="en-US"/>
          </a:p>
        </p:txBody>
      </p:sp>
    </p:spTree>
    <p:extLst>
      <p:ext uri="{BB962C8B-B14F-4D97-AF65-F5344CB8AC3E}">
        <p14:creationId xmlns:p14="http://schemas.microsoft.com/office/powerpoint/2010/main" val="31913336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84AC669-6240-479D-B71E-0A107A8B0EC0}" type="datetimeFigureOut">
              <a:rPr lang="en-US" smtClean="0"/>
              <a:t>10/31/2020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52365AE-D8DF-41B9-B527-E8893DA69E3A}" type="slidenum">
              <a:rPr lang="en-US" smtClean="0"/>
              <a:t>‹#›</a:t>
            </a:fld>
            <a:endParaRPr lang="en-US"/>
          </a:p>
        </p:txBody>
      </p:sp>
    </p:spTree>
    <p:extLst>
      <p:ext uri="{BB962C8B-B14F-4D97-AF65-F5344CB8AC3E}">
        <p14:creationId xmlns:p14="http://schemas.microsoft.com/office/powerpoint/2010/main" val="6557167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2" name="Freeform 6"/>
          <p:cNvSpPr>
            <a:spLocks noChangeAspect="1"/>
          </p:cNvSpPr>
          <p:nvPr/>
        </p:nvSpPr>
        <p:spPr bwMode="auto">
          <a:xfrm>
            <a:off x="1073151" y="446087"/>
            <a:ext cx="3547533" cy="1814651"/>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073151" y="446088"/>
            <a:ext cx="3547533" cy="1618396"/>
          </a:xfrm>
        </p:spPr>
        <p:txBody>
          <a:bodyPr anchor="b"/>
          <a:lstStyle>
            <a:lvl1pPr algn="l">
              <a:defRPr sz="2000" b="1"/>
            </a:lvl1pPr>
          </a:lstStyle>
          <a:p>
            <a:r>
              <a:rPr lang="en-US"/>
              <a:t>Click to edit Master title style</a:t>
            </a:r>
            <a:endParaRPr lang="en-US" dirty="0"/>
          </a:p>
        </p:txBody>
      </p:sp>
      <p:sp>
        <p:nvSpPr>
          <p:cNvPr id="3" name="Content Placeholder 2"/>
          <p:cNvSpPr>
            <a:spLocks noGrp="1"/>
          </p:cNvSpPr>
          <p:nvPr>
            <p:ph idx="1"/>
          </p:nvPr>
        </p:nvSpPr>
        <p:spPr>
          <a:xfrm>
            <a:off x="4855633" y="446088"/>
            <a:ext cx="6252633" cy="541496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73151" y="2260738"/>
            <a:ext cx="3547533" cy="36003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84AC669-6240-479D-B71E-0A107A8B0EC0}" type="datetimeFigureOut">
              <a:rPr lang="en-US" smtClean="0"/>
              <a:t>10/31/2020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52365AE-D8DF-41B9-B527-E8893DA69E3A}" type="slidenum">
              <a:rPr lang="en-US" smtClean="0"/>
              <a:t>‹#›</a:t>
            </a:fld>
            <a:endParaRPr lang="en-US"/>
          </a:p>
        </p:txBody>
      </p:sp>
    </p:spTree>
    <p:extLst>
      <p:ext uri="{BB962C8B-B14F-4D97-AF65-F5344CB8AC3E}">
        <p14:creationId xmlns:p14="http://schemas.microsoft.com/office/powerpoint/2010/main" val="17906501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4728" y="727522"/>
            <a:ext cx="4852988" cy="1617163"/>
          </a:xfrm>
        </p:spPr>
        <p:txBody>
          <a:bodyPr anchor="b">
            <a:normAutofit/>
          </a:bodyPr>
          <a:lstStyle>
            <a:lvl1pPr algn="l">
              <a:defRPr sz="2400" b="0"/>
            </a:lvl1pPr>
          </a:lstStyle>
          <a:p>
            <a:r>
              <a:rPr lang="en-US"/>
              <a:t>Click to edit Master title style</a:t>
            </a:r>
            <a:endParaRPr lang="en-US" dirty="0"/>
          </a:p>
        </p:txBody>
      </p:sp>
      <p:sp>
        <p:nvSpPr>
          <p:cNvPr id="9" name="Picture Placeholder 11"/>
          <p:cNvSpPr>
            <a:spLocks noGrp="1" noChangeAspect="1"/>
          </p:cNvSpPr>
          <p:nvPr>
            <p:ph type="pic" sz="quarter" idx="13"/>
          </p:nvPr>
        </p:nvSpPr>
        <p:spPr bwMode="auto">
          <a:xfrm>
            <a:off x="6098117" y="0"/>
            <a:ext cx="6093883" cy="68580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headEnd/>
            <a:tailEnd/>
          </a:ln>
          <a:effectLst/>
        </p:spPr>
        <p:txBody>
          <a:bodyPr wrap="square" numCol="1" anchor="t" anchorCtr="0" compatLnSpc="1">
            <a:prstTxWarp prst="textNoShape">
              <a:avLst/>
            </a:prstTxWarp>
            <a:normAutofit/>
          </a:bodyPr>
          <a:lstStyle>
            <a:lvl1pPr algn="ctr">
              <a:buFontTx/>
              <a:buNone/>
              <a:defRPr sz="1400"/>
            </a:lvl1pPr>
          </a:lstStyle>
          <a:p>
            <a:r>
              <a:rPr lang="en-US"/>
              <a:t>Click icon to add picture</a:t>
            </a:r>
            <a:endParaRPr lang="en-US" dirty="0"/>
          </a:p>
        </p:txBody>
      </p:sp>
      <p:sp>
        <p:nvSpPr>
          <p:cNvPr id="4" name="Text Placeholder 3"/>
          <p:cNvSpPr>
            <a:spLocks noGrp="1"/>
          </p:cNvSpPr>
          <p:nvPr>
            <p:ph type="body" sz="half" idx="2"/>
          </p:nvPr>
        </p:nvSpPr>
        <p:spPr>
          <a:xfrm>
            <a:off x="814728" y="2344684"/>
            <a:ext cx="4852988" cy="3516365"/>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3885810" y="6041362"/>
            <a:ext cx="976879" cy="365125"/>
          </a:xfrm>
        </p:spPr>
        <p:txBody>
          <a:bodyPr/>
          <a:lstStyle/>
          <a:p>
            <a:fld id="{084AC669-6240-479D-B71E-0A107A8B0EC0}" type="datetimeFigureOut">
              <a:rPr lang="en-US" smtClean="0"/>
              <a:t>10/31/2020</a:t>
            </a:fld>
            <a:endParaRPr lang="en-US"/>
          </a:p>
        </p:txBody>
      </p:sp>
      <p:sp>
        <p:nvSpPr>
          <p:cNvPr id="6" name="Footer Placeholder 5"/>
          <p:cNvSpPr>
            <a:spLocks noGrp="1"/>
          </p:cNvSpPr>
          <p:nvPr>
            <p:ph type="ftr" sz="quarter" idx="11"/>
          </p:nvPr>
        </p:nvSpPr>
        <p:spPr>
          <a:xfrm>
            <a:off x="590396" y="6041362"/>
            <a:ext cx="3295413" cy="365125"/>
          </a:xfrm>
        </p:spPr>
        <p:txBody>
          <a:bodyPr/>
          <a:lstStyle/>
          <a:p>
            <a:endParaRPr lang="en-US"/>
          </a:p>
        </p:txBody>
      </p:sp>
      <p:sp>
        <p:nvSpPr>
          <p:cNvPr id="7" name="Slide Number Placeholder 6"/>
          <p:cNvSpPr>
            <a:spLocks noGrp="1"/>
          </p:cNvSpPr>
          <p:nvPr>
            <p:ph type="sldNum" sz="quarter" idx="12"/>
          </p:nvPr>
        </p:nvSpPr>
        <p:spPr>
          <a:xfrm>
            <a:off x="4862689" y="5915888"/>
            <a:ext cx="1062155" cy="490599"/>
          </a:xfrm>
        </p:spPr>
        <p:txBody>
          <a:bodyPr/>
          <a:lstStyle/>
          <a:p>
            <a:fld id="{652365AE-D8DF-41B9-B527-E8893DA69E3A}" type="slidenum">
              <a:rPr lang="en-US" smtClean="0"/>
              <a:t>‹#›</a:t>
            </a:fld>
            <a:endParaRPr lang="en-US"/>
          </a:p>
        </p:txBody>
      </p:sp>
    </p:spTree>
    <p:extLst>
      <p:ext uri="{BB962C8B-B14F-4D97-AF65-F5344CB8AC3E}">
        <p14:creationId xmlns:p14="http://schemas.microsoft.com/office/powerpoint/2010/main" val="29021886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0000" y="447188"/>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en-US"/>
              <a:t>Click to edit Master title style</a:t>
            </a:r>
            <a:endParaRPr lang="en-US" dirty="0"/>
          </a:p>
        </p:txBody>
      </p:sp>
      <p:sp>
        <p:nvSpPr>
          <p:cNvPr id="3" name="Text Placeholder 2"/>
          <p:cNvSpPr>
            <a:spLocks noGrp="1"/>
          </p:cNvSpPr>
          <p:nvPr>
            <p:ph type="body" idx="1"/>
          </p:nvPr>
        </p:nvSpPr>
        <p:spPr>
          <a:xfrm>
            <a:off x="810000" y="2184401"/>
            <a:ext cx="10563285" cy="3674397"/>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451514" y="6041362"/>
            <a:ext cx="8644320" cy="365125"/>
          </a:xfrm>
          <a:prstGeom prst="rect">
            <a:avLst/>
          </a:prstGeom>
        </p:spPr>
        <p:txBody>
          <a:bodyPr vert="horz" lIns="91440" tIns="45720" rIns="91440" bIns="45720" rtlCol="0" anchor="b"/>
          <a:lstStyle>
            <a:lvl1pPr algn="l">
              <a:defRPr sz="900">
                <a:solidFill>
                  <a:schemeClr val="tx1"/>
                </a:solidFill>
              </a:defRPr>
            </a:lvl1pPr>
          </a:lstStyle>
          <a:p>
            <a:endParaRPr lang="en-US"/>
          </a:p>
        </p:txBody>
      </p:sp>
      <p:sp>
        <p:nvSpPr>
          <p:cNvPr id="4" name="Date Placeholder 3"/>
          <p:cNvSpPr>
            <a:spLocks noGrp="1"/>
          </p:cNvSpPr>
          <p:nvPr>
            <p:ph type="dt" sz="half" idx="2"/>
          </p:nvPr>
        </p:nvSpPr>
        <p:spPr>
          <a:xfrm>
            <a:off x="9334626" y="6041362"/>
            <a:ext cx="1343706" cy="365125"/>
          </a:xfrm>
          <a:prstGeom prst="rect">
            <a:avLst/>
          </a:prstGeom>
        </p:spPr>
        <p:txBody>
          <a:bodyPr vert="horz" lIns="91440" tIns="45720" rIns="91440" bIns="45720" rtlCol="0" anchor="b"/>
          <a:lstStyle>
            <a:lvl1pPr algn="r">
              <a:defRPr sz="900">
                <a:solidFill>
                  <a:schemeClr val="tx1"/>
                </a:solidFill>
              </a:defRPr>
            </a:lvl1pPr>
          </a:lstStyle>
          <a:p>
            <a:fld id="{084AC669-6240-479D-B71E-0A107A8B0EC0}" type="datetimeFigureOut">
              <a:rPr lang="en-US" smtClean="0"/>
              <a:t>10/31/2020</a:t>
            </a:fld>
            <a:endParaRPr lang="en-US"/>
          </a:p>
        </p:txBody>
      </p:sp>
      <p:sp>
        <p:nvSpPr>
          <p:cNvPr id="6" name="Slide Number Placeholder 5"/>
          <p:cNvSpPr>
            <a:spLocks noGrp="1"/>
          </p:cNvSpPr>
          <p:nvPr>
            <p:ph type="sldNum" sz="quarter" idx="4"/>
          </p:nvPr>
        </p:nvSpPr>
        <p:spPr>
          <a:xfrm>
            <a:off x="10678331" y="5915888"/>
            <a:ext cx="1062155" cy="490599"/>
          </a:xfrm>
          <a:prstGeom prst="rect">
            <a:avLst/>
          </a:prstGeom>
        </p:spPr>
        <p:txBody>
          <a:bodyPr vert="horz" lIns="91440" tIns="45720" rIns="91440" bIns="10800" rtlCol="0" anchor="b"/>
          <a:lstStyle>
            <a:lvl1pPr algn="r">
              <a:defRPr sz="2000">
                <a:solidFill>
                  <a:schemeClr val="accent1"/>
                </a:solidFill>
              </a:defRPr>
            </a:lvl1pPr>
          </a:lstStyle>
          <a:p>
            <a:fld id="{652365AE-D8DF-41B9-B527-E8893DA69E3A}" type="slidenum">
              <a:rPr lang="en-US" smtClean="0"/>
              <a:t>‹#›</a:t>
            </a:fld>
            <a:endParaRPr lang="en-US"/>
          </a:p>
        </p:txBody>
      </p:sp>
    </p:spTree>
    <p:extLst>
      <p:ext uri="{BB962C8B-B14F-4D97-AF65-F5344CB8AC3E}">
        <p14:creationId xmlns:p14="http://schemas.microsoft.com/office/powerpoint/2010/main" val="1602563629"/>
      </p:ext>
    </p:extLst>
  </p:cSld>
  <p:clrMap bg1="dk1" tx1="lt1" bg2="dk2" tx2="lt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Lst>
  <p:txStyles>
    <p:title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www.oecd.org/innovation/inno/space-forum/" TargetMode="External"/><Relationship Id="rId2" Type="http://schemas.openxmlformats.org/officeDocument/2006/relationships/hyperlink" Target="https://www.cloudynights.com/index" TargetMode="External"/><Relationship Id="rId1" Type="http://schemas.openxmlformats.org/officeDocument/2006/relationships/slideLayout" Target="../slideLayouts/slideLayout2.xml"/><Relationship Id="rId5" Type="http://schemas.openxmlformats.org/officeDocument/2006/relationships/hyperlink" Target="https://www.w3schools.com/html/" TargetMode="External"/><Relationship Id="rId4" Type="http://schemas.openxmlformats.org/officeDocument/2006/relationships/hyperlink" Target="https://www.websitebuilderexpert.com/building-websites/"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sv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8.sv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8.sv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8.svg"/></Relationships>
</file>

<file path=ppt/slides/_rels/slide8.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pattFill prst="pct5">
          <a:fgClr>
            <a:schemeClr val="bg2"/>
          </a:fgClr>
          <a:bgClr>
            <a:schemeClr val="bg1"/>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EAE594-F333-44B2-BA3F-4BCF24D071E6}"/>
              </a:ext>
            </a:extLst>
          </p:cNvPr>
          <p:cNvSpPr>
            <a:spLocks noGrp="1"/>
          </p:cNvSpPr>
          <p:nvPr>
            <p:ph type="ctrTitle"/>
          </p:nvPr>
        </p:nvSpPr>
        <p:spPr>
          <a:xfrm>
            <a:off x="762000" y="619125"/>
            <a:ext cx="10572000" cy="1990636"/>
          </a:xfrm>
          <a:ln>
            <a:noFill/>
          </a:ln>
          <a:effectLst>
            <a:outerShdw blurRad="50800" dist="38100" dir="10800000" algn="r" rotWithShape="0">
              <a:prstClr val="black">
                <a:alpha val="40000"/>
              </a:prstClr>
            </a:outerShdw>
          </a:effectLst>
          <a:scene3d>
            <a:camera prst="orthographicFront">
              <a:rot lat="0" lon="0" rev="0"/>
            </a:camera>
            <a:lightRig rig="balanced" dir="t">
              <a:rot lat="0" lon="0" rev="8700000"/>
            </a:lightRig>
          </a:scene3d>
          <a:sp3d>
            <a:bevelT w="190500" h="38100"/>
          </a:sp3d>
        </p:spPr>
        <p:txBody>
          <a:bodyPr/>
          <a:lstStyle/>
          <a:p>
            <a:r>
              <a:rPr lang="en-IN" dirty="0">
                <a:solidFill>
                  <a:schemeClr val="bg2">
                    <a:lumMod val="85000"/>
                    <a:lumOff val="15000"/>
                  </a:schemeClr>
                </a:solidFill>
              </a:rPr>
              <a:t>ASTRONOMY BASED WEBSITE (BITSPACE)</a:t>
            </a:r>
          </a:p>
        </p:txBody>
      </p:sp>
      <p:sp>
        <p:nvSpPr>
          <p:cNvPr id="5" name="TextBox 4">
            <a:extLst>
              <a:ext uri="{FF2B5EF4-FFF2-40B4-BE49-F238E27FC236}">
                <a16:creationId xmlns:a16="http://schemas.microsoft.com/office/drawing/2014/main" id="{9D0F6A2B-1F2A-47D2-B3C9-0642E7456B6B}"/>
              </a:ext>
            </a:extLst>
          </p:cNvPr>
          <p:cNvSpPr txBox="1"/>
          <p:nvPr/>
        </p:nvSpPr>
        <p:spPr>
          <a:xfrm>
            <a:off x="762000" y="2866936"/>
            <a:ext cx="4955406" cy="1569660"/>
          </a:xfrm>
          <a:prstGeom prst="rect">
            <a:avLst/>
          </a:prstGeom>
          <a:noFill/>
          <a:effectLst>
            <a:outerShdw blurRad="50800" dist="38100" dir="5400000" algn="t" rotWithShape="0">
              <a:prstClr val="black">
                <a:alpha val="40000"/>
              </a:prstClr>
            </a:outerShdw>
          </a:effectLst>
        </p:spPr>
        <p:txBody>
          <a:bodyPr wrap="square">
            <a:spAutoFit/>
          </a:bodyPr>
          <a:lstStyle/>
          <a:p>
            <a:r>
              <a:rPr lang="en-IN" sz="2400" dirty="0">
                <a:solidFill>
                  <a:schemeClr val="bg1"/>
                </a:solidFill>
              </a:rPr>
              <a:t>Team members:</a:t>
            </a:r>
          </a:p>
          <a:p>
            <a:r>
              <a:rPr lang="en-IN" sz="2400" dirty="0">
                <a:solidFill>
                  <a:schemeClr val="bg1"/>
                </a:solidFill>
              </a:rPr>
              <a:t>SANJANA MISHRA (18BCE2324)</a:t>
            </a:r>
          </a:p>
          <a:p>
            <a:r>
              <a:rPr lang="en-IN" sz="2400" dirty="0">
                <a:solidFill>
                  <a:schemeClr val="bg1"/>
                </a:solidFill>
              </a:rPr>
              <a:t>ANURAG PARCHA (18BCE2335)</a:t>
            </a:r>
          </a:p>
          <a:p>
            <a:r>
              <a:rPr lang="en-IN" sz="2400" dirty="0">
                <a:solidFill>
                  <a:schemeClr val="bg1"/>
                </a:solidFill>
              </a:rPr>
              <a:t>SNEHA PREM KIRON (18BCI0249)</a:t>
            </a:r>
          </a:p>
        </p:txBody>
      </p:sp>
      <p:sp>
        <p:nvSpPr>
          <p:cNvPr id="3" name="TextBox 2">
            <a:extLst>
              <a:ext uri="{FF2B5EF4-FFF2-40B4-BE49-F238E27FC236}">
                <a16:creationId xmlns:a16="http://schemas.microsoft.com/office/drawing/2014/main" id="{BD9F9DB7-FB25-4A5C-B986-7DF8D76B8474}"/>
              </a:ext>
            </a:extLst>
          </p:cNvPr>
          <p:cNvSpPr txBox="1"/>
          <p:nvPr/>
        </p:nvSpPr>
        <p:spPr>
          <a:xfrm>
            <a:off x="8164654" y="5315545"/>
            <a:ext cx="3738588" cy="923330"/>
          </a:xfrm>
          <a:prstGeom prst="rect">
            <a:avLst/>
          </a:prstGeom>
          <a:noFill/>
        </p:spPr>
        <p:txBody>
          <a:bodyPr wrap="none" rtlCol="0">
            <a:spAutoFit/>
          </a:bodyPr>
          <a:lstStyle/>
          <a:p>
            <a:pPr algn="r"/>
            <a:r>
              <a:rPr lang="en-US" dirty="0"/>
              <a:t>CSE3002</a:t>
            </a:r>
          </a:p>
          <a:p>
            <a:pPr algn="r"/>
            <a:r>
              <a:rPr lang="en-US" dirty="0"/>
              <a:t>Internet and Web Programming</a:t>
            </a:r>
          </a:p>
          <a:p>
            <a:pPr algn="r"/>
            <a:r>
              <a:rPr lang="en-US" dirty="0"/>
              <a:t>Review III</a:t>
            </a:r>
          </a:p>
        </p:txBody>
      </p:sp>
    </p:spTree>
    <p:extLst>
      <p:ext uri="{BB962C8B-B14F-4D97-AF65-F5344CB8AC3E}">
        <p14:creationId xmlns:p14="http://schemas.microsoft.com/office/powerpoint/2010/main" val="14563478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5D4CC5-B147-4168-B276-A278CE4947FA}"/>
              </a:ext>
            </a:extLst>
          </p:cNvPr>
          <p:cNvSpPr>
            <a:spLocks noGrp="1"/>
          </p:cNvSpPr>
          <p:nvPr>
            <p:ph type="title"/>
          </p:nvPr>
        </p:nvSpPr>
        <p:spPr>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p>
            <a:r>
              <a:rPr lang="en-IN" dirty="0">
                <a:solidFill>
                  <a:schemeClr val="bg2">
                    <a:lumMod val="85000"/>
                    <a:lumOff val="15000"/>
                  </a:schemeClr>
                </a:solidFill>
              </a:rPr>
              <a:t>Motivation</a:t>
            </a:r>
          </a:p>
        </p:txBody>
      </p:sp>
      <p:sp>
        <p:nvSpPr>
          <p:cNvPr id="3" name="Content Placeholder 2">
            <a:extLst>
              <a:ext uri="{FF2B5EF4-FFF2-40B4-BE49-F238E27FC236}">
                <a16:creationId xmlns:a16="http://schemas.microsoft.com/office/drawing/2014/main" id="{042C0C0B-312D-43F2-8000-263564FB4317}"/>
              </a:ext>
            </a:extLst>
          </p:cNvPr>
          <p:cNvSpPr>
            <a:spLocks noGrp="1"/>
          </p:cNvSpPr>
          <p:nvPr>
            <p:ph idx="1"/>
          </p:nvPr>
        </p:nvSpPr>
        <p:spPr>
          <a:xfrm>
            <a:off x="827424" y="2370802"/>
            <a:ext cx="10554574" cy="4382423"/>
          </a:xfrm>
        </p:spPr>
        <p:txBody>
          <a:bodyPr>
            <a:normAutofit fontScale="92500"/>
          </a:bodyPr>
          <a:lstStyle/>
          <a:p>
            <a:r>
              <a:rPr lang="en-GB" b="0" i="0" dirty="0">
                <a:effectLst/>
              </a:rPr>
              <a:t>With the growing interest of many people in Astronomy and space research, we have observed that not many platforms exist that cater to these specific needs. </a:t>
            </a:r>
          </a:p>
          <a:p>
            <a:r>
              <a:rPr lang="en-GB" dirty="0"/>
              <a:t>We also noticed that there are few to none websites which have heavily space and astronomy oriented forum websites with actual interactive UI s and a “space” to showcase Astro-Photography.</a:t>
            </a:r>
            <a:endParaRPr lang="en-GB" b="0" i="0" dirty="0">
              <a:effectLst/>
            </a:endParaRPr>
          </a:p>
          <a:p>
            <a:r>
              <a:rPr lang="en-GB" b="0" i="0" dirty="0">
                <a:effectLst/>
              </a:rPr>
              <a:t>As Astronomy and Stargazing is heavily based on region, we have observed there are few to none websites which exist that help amateur or experienced astronomers and people in general who are interested in Astronomy in India. </a:t>
            </a:r>
          </a:p>
          <a:p>
            <a:r>
              <a:rPr lang="en-GB" b="0" i="0" dirty="0">
                <a:effectLst/>
              </a:rPr>
              <a:t>We have designed a website to do exactly the same.</a:t>
            </a:r>
          </a:p>
          <a:p>
            <a:r>
              <a:rPr lang="en-IN" dirty="0"/>
              <a:t>Current system focused only on either an exclusive forums based website with an old or plain GUI with only forums and news components; and it fails to take into account user experience or provision of a store</a:t>
            </a:r>
            <a:r>
              <a:rPr lang="en-IN" dirty="0">
                <a:solidFill>
                  <a:srgbClr val="FF0000"/>
                </a:solidFill>
              </a:rPr>
              <a:t> </a:t>
            </a:r>
            <a:r>
              <a:rPr lang="en-IN" dirty="0"/>
              <a:t>,hence forth this work aims to develop to solve this issues by providing a platform with Forums, News, Gallery and Store components whilst making sure that the user isn’t just looking at a static page and thus taking into account visual appeal and user experience. </a:t>
            </a:r>
            <a:endParaRPr lang="en-GB" b="0" i="0" dirty="0">
              <a:effectLst/>
            </a:endParaRPr>
          </a:p>
          <a:p>
            <a:endParaRPr lang="en-IN" dirty="0"/>
          </a:p>
        </p:txBody>
      </p:sp>
      <p:pic>
        <p:nvPicPr>
          <p:cNvPr id="9" name="Graphic 8" descr="Moon and stars">
            <a:extLst>
              <a:ext uri="{FF2B5EF4-FFF2-40B4-BE49-F238E27FC236}">
                <a16:creationId xmlns:a16="http://schemas.microsoft.com/office/drawing/2014/main" id="{A3F0BEAF-42E7-4E05-AB96-A8750173D8F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24798" y="979820"/>
            <a:ext cx="914400" cy="914400"/>
          </a:xfrm>
          <a:prstGeom prst="rect">
            <a:avLst/>
          </a:prstGeom>
        </p:spPr>
      </p:pic>
    </p:spTree>
    <p:extLst>
      <p:ext uri="{BB962C8B-B14F-4D97-AF65-F5344CB8AC3E}">
        <p14:creationId xmlns:p14="http://schemas.microsoft.com/office/powerpoint/2010/main" val="42373714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1D6994-45E3-4144-B1BB-D8376777DAD2}"/>
              </a:ext>
            </a:extLst>
          </p:cNvPr>
          <p:cNvSpPr>
            <a:spLocks noGrp="1"/>
          </p:cNvSpPr>
          <p:nvPr>
            <p:ph type="title"/>
          </p:nvPr>
        </p:nvSpPr>
        <p:spPr>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p>
            <a:r>
              <a:rPr lang="en-IN" dirty="0">
                <a:solidFill>
                  <a:schemeClr val="bg2">
                    <a:lumMod val="85000"/>
                    <a:lumOff val="15000"/>
                  </a:schemeClr>
                </a:solidFill>
              </a:rPr>
              <a:t>Objectives</a:t>
            </a:r>
          </a:p>
        </p:txBody>
      </p:sp>
      <p:sp>
        <p:nvSpPr>
          <p:cNvPr id="3" name="Content Placeholder 2">
            <a:extLst>
              <a:ext uri="{FF2B5EF4-FFF2-40B4-BE49-F238E27FC236}">
                <a16:creationId xmlns:a16="http://schemas.microsoft.com/office/drawing/2014/main" id="{D8EB4870-6CD8-4429-A874-F180303164E2}"/>
              </a:ext>
            </a:extLst>
          </p:cNvPr>
          <p:cNvSpPr>
            <a:spLocks noGrp="1"/>
          </p:cNvSpPr>
          <p:nvPr>
            <p:ph idx="1"/>
          </p:nvPr>
        </p:nvSpPr>
        <p:spPr>
          <a:xfrm>
            <a:off x="581191" y="2425148"/>
            <a:ext cx="11029615" cy="4585252"/>
          </a:xfrm>
        </p:spPr>
        <p:txBody>
          <a:bodyPr>
            <a:normAutofit/>
          </a:bodyPr>
          <a:lstStyle/>
          <a:p>
            <a:r>
              <a:rPr lang="en-GB" b="0" i="0" dirty="0">
                <a:effectLst/>
              </a:rPr>
              <a:t>The website is mostly a forum-based style, where users will be able to post their questions and similarly give answers to other people with questions about astronomy and any space related topics. </a:t>
            </a:r>
          </a:p>
          <a:p>
            <a:r>
              <a:rPr lang="en-GB" b="0" i="0" dirty="0">
                <a:effectLst/>
              </a:rPr>
              <a:t>The Website will also contain a News facility to provide the users with updated news and information related to astronomy and space. News from ISRO/NASA/ROSCOSMOS and many other space agencies will also be available. </a:t>
            </a:r>
          </a:p>
          <a:p>
            <a:r>
              <a:rPr lang="en-GB" b="0" i="0" dirty="0">
                <a:effectLst/>
              </a:rPr>
              <a:t>The Website includes a login and signup service and make users unique to their website IDs which allows them to fully use Forums. </a:t>
            </a:r>
          </a:p>
          <a:p>
            <a:r>
              <a:rPr lang="en-GB" b="0" i="0" dirty="0">
                <a:effectLst/>
              </a:rPr>
              <a:t>We are also going to include pages for </a:t>
            </a:r>
            <a:r>
              <a:rPr lang="en-GB" dirty="0"/>
              <a:t>producers and retailers of </a:t>
            </a:r>
            <a:r>
              <a:rPr lang="en-GB" b="0" i="0" dirty="0">
                <a:effectLst/>
              </a:rPr>
              <a:t>astronomical equipment/technologies and games to promote their products.</a:t>
            </a:r>
          </a:p>
          <a:p>
            <a:r>
              <a:rPr lang="en-GB" dirty="0"/>
              <a:t>The Website contains a Photo-gallery page where users can view breath-taking images of Space and space related sights.</a:t>
            </a:r>
            <a:endParaRPr lang="en-GB" b="0" i="0" dirty="0">
              <a:effectLst/>
            </a:endParaRPr>
          </a:p>
          <a:p>
            <a:endParaRPr lang="en-GB" b="0" i="0" dirty="0">
              <a:effectLst/>
            </a:endParaRPr>
          </a:p>
          <a:p>
            <a:pPr marL="0" indent="0">
              <a:buNone/>
            </a:pPr>
            <a:endParaRPr lang="en-GB" b="0" i="0" dirty="0">
              <a:effectLst/>
            </a:endParaRPr>
          </a:p>
          <a:p>
            <a:endParaRPr lang="en-IN" dirty="0"/>
          </a:p>
        </p:txBody>
      </p:sp>
      <p:pic>
        <p:nvPicPr>
          <p:cNvPr id="5" name="Graphic 4" descr="Constellation">
            <a:extLst>
              <a:ext uri="{FF2B5EF4-FFF2-40B4-BE49-F238E27FC236}">
                <a16:creationId xmlns:a16="http://schemas.microsoft.com/office/drawing/2014/main" id="{8AE6CDC9-7CC8-40A2-A41F-A9A041AECD2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flipH="1">
            <a:off x="11153606" y="932413"/>
            <a:ext cx="914400" cy="914400"/>
          </a:xfrm>
          <a:prstGeom prst="rect">
            <a:avLst/>
          </a:prstGeom>
        </p:spPr>
      </p:pic>
    </p:spTree>
    <p:extLst>
      <p:ext uri="{BB962C8B-B14F-4D97-AF65-F5344CB8AC3E}">
        <p14:creationId xmlns:p14="http://schemas.microsoft.com/office/powerpoint/2010/main" val="22229183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2264E67-6F59-4D8D-8E5F-8245B0FEAE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3" y="0"/>
            <a:ext cx="12187427"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23">
            <a:extLst>
              <a:ext uri="{FF2B5EF4-FFF2-40B4-BE49-F238E27FC236}">
                <a16:creationId xmlns:a16="http://schemas.microsoft.com/office/drawing/2014/main" id="{158E1C6E-D299-4F5D-B15B-155EBF7F62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4637005" cy="6858000"/>
          </a:xfrm>
          <a:custGeom>
            <a:avLst/>
            <a:gdLst>
              <a:gd name="connsiteX0" fmla="*/ 0 w 4637005"/>
              <a:gd name="connsiteY0" fmla="*/ 0 h 6858000"/>
              <a:gd name="connsiteX1" fmla="*/ 4637005 w 4637005"/>
              <a:gd name="connsiteY1" fmla="*/ 0 h 6858000"/>
              <a:gd name="connsiteX2" fmla="*/ 4637005 w 4637005"/>
              <a:gd name="connsiteY2" fmla="*/ 1900238 h 6858000"/>
              <a:gd name="connsiteX3" fmla="*/ 4266589 w 4637005"/>
              <a:gd name="connsiteY3" fmla="*/ 2178050 h 6858000"/>
              <a:gd name="connsiteX4" fmla="*/ 4262355 w 4637005"/>
              <a:gd name="connsiteY4" fmla="*/ 2184400 h 6858000"/>
              <a:gd name="connsiteX5" fmla="*/ 4256005 w 4637005"/>
              <a:gd name="connsiteY5" fmla="*/ 2193925 h 6858000"/>
              <a:gd name="connsiteX6" fmla="*/ 4249655 w 4637005"/>
              <a:gd name="connsiteY6" fmla="*/ 2201863 h 6858000"/>
              <a:gd name="connsiteX7" fmla="*/ 4249655 w 4637005"/>
              <a:gd name="connsiteY7" fmla="*/ 2211388 h 6858000"/>
              <a:gd name="connsiteX8" fmla="*/ 4249655 w 4637005"/>
              <a:gd name="connsiteY8" fmla="*/ 2220913 h 6858000"/>
              <a:gd name="connsiteX9" fmla="*/ 4256005 w 4637005"/>
              <a:gd name="connsiteY9" fmla="*/ 2228850 h 6858000"/>
              <a:gd name="connsiteX10" fmla="*/ 4262355 w 4637005"/>
              <a:gd name="connsiteY10" fmla="*/ 2238375 h 6858000"/>
              <a:gd name="connsiteX11" fmla="*/ 4266589 w 4637005"/>
              <a:gd name="connsiteY11" fmla="*/ 2244725 h 6858000"/>
              <a:gd name="connsiteX12" fmla="*/ 4637005 w 4637005"/>
              <a:gd name="connsiteY12" fmla="*/ 2522538 h 6858000"/>
              <a:gd name="connsiteX13" fmla="*/ 4637005 w 4637005"/>
              <a:gd name="connsiteY13" fmla="*/ 6858000 h 6858000"/>
              <a:gd name="connsiteX14" fmla="*/ 0 w 4637005"/>
              <a:gd name="connsiteY1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637005" h="6858000">
                <a:moveTo>
                  <a:pt x="0" y="0"/>
                </a:moveTo>
                <a:lnTo>
                  <a:pt x="4637005" y="0"/>
                </a:lnTo>
                <a:lnTo>
                  <a:pt x="4637005" y="1900238"/>
                </a:lnTo>
                <a:lnTo>
                  <a:pt x="4266589" y="2178050"/>
                </a:lnTo>
                <a:lnTo>
                  <a:pt x="4262355" y="2184400"/>
                </a:lnTo>
                <a:lnTo>
                  <a:pt x="4256005" y="2193925"/>
                </a:lnTo>
                <a:lnTo>
                  <a:pt x="4249655" y="2201863"/>
                </a:lnTo>
                <a:lnTo>
                  <a:pt x="4249655" y="2211388"/>
                </a:lnTo>
                <a:lnTo>
                  <a:pt x="4249655" y="2220913"/>
                </a:lnTo>
                <a:lnTo>
                  <a:pt x="4256005" y="2228850"/>
                </a:lnTo>
                <a:lnTo>
                  <a:pt x="4262355" y="2238375"/>
                </a:lnTo>
                <a:lnTo>
                  <a:pt x="4266589" y="2244725"/>
                </a:lnTo>
                <a:lnTo>
                  <a:pt x="4637005" y="2522538"/>
                </a:lnTo>
                <a:lnTo>
                  <a:pt x="4637005" y="6858000"/>
                </a:lnTo>
                <a:lnTo>
                  <a:pt x="0" y="6858000"/>
                </a:lnTo>
                <a:close/>
              </a:path>
            </a:pathLst>
          </a:custGeom>
          <a:solidFill>
            <a:srgbClr val="212121"/>
          </a:solidFill>
          <a:ln>
            <a:noFill/>
            <a:headEnd/>
            <a:tailEnd/>
          </a:ln>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3512D594-F979-44BE-960D-86D277C309EF}"/>
              </a:ext>
            </a:extLst>
          </p:cNvPr>
          <p:cNvSpPr>
            <a:spLocks noGrp="1"/>
          </p:cNvSpPr>
          <p:nvPr>
            <p:ph type="title"/>
          </p:nvPr>
        </p:nvSpPr>
        <p:spPr>
          <a:xfrm>
            <a:off x="530633" y="1514476"/>
            <a:ext cx="3575737" cy="1332688"/>
          </a:xfrm>
        </p:spPr>
        <p:txBody>
          <a:bodyPr anchor="b">
            <a:normAutofit/>
          </a:bodyPr>
          <a:lstStyle/>
          <a:p>
            <a:pPr algn="ctr"/>
            <a:r>
              <a:rPr lang="en-IN" sz="3200" dirty="0">
                <a:solidFill>
                  <a:schemeClr val="bg1"/>
                </a:solidFill>
              </a:rPr>
              <a:t>Architectural </a:t>
            </a:r>
            <a:br>
              <a:rPr lang="en-IN" sz="3200" dirty="0">
                <a:solidFill>
                  <a:schemeClr val="bg1"/>
                </a:solidFill>
              </a:rPr>
            </a:br>
            <a:r>
              <a:rPr lang="en-IN" sz="3200" dirty="0">
                <a:solidFill>
                  <a:schemeClr val="bg1"/>
                </a:solidFill>
              </a:rPr>
              <a:t>Diagram</a:t>
            </a:r>
            <a:endParaRPr lang="en-IN" sz="3200" dirty="0">
              <a:solidFill>
                <a:srgbClr val="FFFFFF"/>
              </a:solidFill>
            </a:endParaRPr>
          </a:p>
        </p:txBody>
      </p:sp>
      <p:pic>
        <p:nvPicPr>
          <p:cNvPr id="6" name="Picture 5" descr="Graphical user interface, application&#10;&#10;Description automatically generated">
            <a:extLst>
              <a:ext uri="{FF2B5EF4-FFF2-40B4-BE49-F238E27FC236}">
                <a16:creationId xmlns:a16="http://schemas.microsoft.com/office/drawing/2014/main" id="{7AAFD6D1-9CD3-4DE2-8316-24ADEE0A7686}"/>
              </a:ext>
            </a:extLst>
          </p:cNvPr>
          <p:cNvPicPr>
            <a:picLocks noChangeAspect="1"/>
          </p:cNvPicPr>
          <p:nvPr/>
        </p:nvPicPr>
        <p:blipFill rotWithShape="1">
          <a:blip r:embed="rId2">
            <a:extLst>
              <a:ext uri="{28A0092B-C50C-407E-A947-70E740481C1C}">
                <a14:useLocalDpi xmlns:a14="http://schemas.microsoft.com/office/drawing/2010/main" val="0"/>
              </a:ext>
            </a:extLst>
          </a:blip>
          <a:srcRect l="3813" r="7234"/>
          <a:stretch/>
        </p:blipFill>
        <p:spPr>
          <a:xfrm>
            <a:off x="4846990" y="279626"/>
            <a:ext cx="7135024" cy="6475316"/>
          </a:xfrm>
          <a:prstGeom prst="rect">
            <a:avLst/>
          </a:prstGeom>
        </p:spPr>
      </p:pic>
    </p:spTree>
    <p:extLst>
      <p:ext uri="{BB962C8B-B14F-4D97-AF65-F5344CB8AC3E}">
        <p14:creationId xmlns:p14="http://schemas.microsoft.com/office/powerpoint/2010/main" val="4180338247"/>
      </p:ext>
    </p:extLst>
  </p:cSld>
  <p:clrMapOvr>
    <a:overrideClrMapping bg1="lt1" tx1="dk1" bg2="lt2" tx2="dk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337927-018A-442E-A0FF-F401DA2EFE10}"/>
              </a:ext>
            </a:extLst>
          </p:cNvPr>
          <p:cNvSpPr>
            <a:spLocks noGrp="1"/>
          </p:cNvSpPr>
          <p:nvPr>
            <p:ph type="title"/>
          </p:nvPr>
        </p:nvSpPr>
        <p:spPr>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p>
            <a:r>
              <a:rPr lang="en-IN" dirty="0">
                <a:solidFill>
                  <a:schemeClr val="bg2">
                    <a:lumMod val="85000"/>
                    <a:lumOff val="15000"/>
                  </a:schemeClr>
                </a:solidFill>
              </a:rPr>
              <a:t>Client &amp; End users of the system</a:t>
            </a:r>
          </a:p>
        </p:txBody>
      </p:sp>
      <p:sp>
        <p:nvSpPr>
          <p:cNvPr id="3" name="Content Placeholder 2">
            <a:extLst>
              <a:ext uri="{FF2B5EF4-FFF2-40B4-BE49-F238E27FC236}">
                <a16:creationId xmlns:a16="http://schemas.microsoft.com/office/drawing/2014/main" id="{071952D8-F2AA-49F3-A51B-5F3C35A531E1}"/>
              </a:ext>
            </a:extLst>
          </p:cNvPr>
          <p:cNvSpPr>
            <a:spLocks noGrp="1"/>
          </p:cNvSpPr>
          <p:nvPr>
            <p:ph idx="1"/>
          </p:nvPr>
        </p:nvSpPr>
        <p:spPr/>
        <p:txBody>
          <a:bodyPr/>
          <a:lstStyle/>
          <a:p>
            <a:pPr marL="0" indent="0">
              <a:buNone/>
            </a:pPr>
            <a:r>
              <a:rPr lang="en-IN" b="1" dirty="0"/>
              <a:t>The following are the clients or users of our system:</a:t>
            </a:r>
          </a:p>
          <a:p>
            <a:pPr lvl="1" indent="-342900">
              <a:buAutoNum type="arabicPeriod"/>
            </a:pPr>
            <a:r>
              <a:rPr lang="en-IN" dirty="0"/>
              <a:t>Space enthusiasts.</a:t>
            </a:r>
          </a:p>
          <a:p>
            <a:pPr lvl="1" indent="-342900">
              <a:buAutoNum type="arabicPeriod"/>
            </a:pPr>
            <a:r>
              <a:rPr lang="en-IN" dirty="0"/>
              <a:t>Astronomers.</a:t>
            </a:r>
          </a:p>
          <a:p>
            <a:pPr lvl="1" indent="-342900">
              <a:buAutoNum type="arabicPeriod"/>
            </a:pPr>
            <a:r>
              <a:rPr lang="en-IN" dirty="0"/>
              <a:t>Anyone interested in viewing or buying Astronomical Equipment.</a:t>
            </a:r>
          </a:p>
          <a:p>
            <a:pPr lvl="1" indent="-342900">
              <a:buAutoNum type="arabicPeriod"/>
            </a:pPr>
            <a:r>
              <a:rPr lang="en-IN" dirty="0"/>
              <a:t>Any individual keen on discussion of space-related technology or topics.</a:t>
            </a:r>
          </a:p>
          <a:p>
            <a:pPr lvl="1" indent="-342900">
              <a:buAutoNum type="arabicPeriod"/>
            </a:pPr>
            <a:r>
              <a:rPr lang="en-IN" dirty="0"/>
              <a:t>Retailers of Astronomical Equipment/ Technologies/ </a:t>
            </a:r>
            <a:r>
              <a:rPr lang="en-IN" dirty="0" err="1"/>
              <a:t>Softwares</a:t>
            </a:r>
            <a:r>
              <a:rPr lang="en-IN" dirty="0"/>
              <a:t> or Games.</a:t>
            </a:r>
          </a:p>
        </p:txBody>
      </p:sp>
    </p:spTree>
    <p:extLst>
      <p:ext uri="{BB962C8B-B14F-4D97-AF65-F5344CB8AC3E}">
        <p14:creationId xmlns:p14="http://schemas.microsoft.com/office/powerpoint/2010/main" val="15479264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2264E67-6F59-4D8D-8E5F-8245B0FEAE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3" y="0"/>
            <a:ext cx="12187427"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23">
            <a:extLst>
              <a:ext uri="{FF2B5EF4-FFF2-40B4-BE49-F238E27FC236}">
                <a16:creationId xmlns:a16="http://schemas.microsoft.com/office/drawing/2014/main" id="{158E1C6E-D299-4F5D-B15B-155EBF7F62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4637005" cy="6858000"/>
          </a:xfrm>
          <a:custGeom>
            <a:avLst/>
            <a:gdLst>
              <a:gd name="connsiteX0" fmla="*/ 0 w 4637005"/>
              <a:gd name="connsiteY0" fmla="*/ 0 h 6858000"/>
              <a:gd name="connsiteX1" fmla="*/ 4637005 w 4637005"/>
              <a:gd name="connsiteY1" fmla="*/ 0 h 6858000"/>
              <a:gd name="connsiteX2" fmla="*/ 4637005 w 4637005"/>
              <a:gd name="connsiteY2" fmla="*/ 1900238 h 6858000"/>
              <a:gd name="connsiteX3" fmla="*/ 4266589 w 4637005"/>
              <a:gd name="connsiteY3" fmla="*/ 2178050 h 6858000"/>
              <a:gd name="connsiteX4" fmla="*/ 4262355 w 4637005"/>
              <a:gd name="connsiteY4" fmla="*/ 2184400 h 6858000"/>
              <a:gd name="connsiteX5" fmla="*/ 4256005 w 4637005"/>
              <a:gd name="connsiteY5" fmla="*/ 2193925 h 6858000"/>
              <a:gd name="connsiteX6" fmla="*/ 4249655 w 4637005"/>
              <a:gd name="connsiteY6" fmla="*/ 2201863 h 6858000"/>
              <a:gd name="connsiteX7" fmla="*/ 4249655 w 4637005"/>
              <a:gd name="connsiteY7" fmla="*/ 2211388 h 6858000"/>
              <a:gd name="connsiteX8" fmla="*/ 4249655 w 4637005"/>
              <a:gd name="connsiteY8" fmla="*/ 2220913 h 6858000"/>
              <a:gd name="connsiteX9" fmla="*/ 4256005 w 4637005"/>
              <a:gd name="connsiteY9" fmla="*/ 2228850 h 6858000"/>
              <a:gd name="connsiteX10" fmla="*/ 4262355 w 4637005"/>
              <a:gd name="connsiteY10" fmla="*/ 2238375 h 6858000"/>
              <a:gd name="connsiteX11" fmla="*/ 4266589 w 4637005"/>
              <a:gd name="connsiteY11" fmla="*/ 2244725 h 6858000"/>
              <a:gd name="connsiteX12" fmla="*/ 4637005 w 4637005"/>
              <a:gd name="connsiteY12" fmla="*/ 2522538 h 6858000"/>
              <a:gd name="connsiteX13" fmla="*/ 4637005 w 4637005"/>
              <a:gd name="connsiteY13" fmla="*/ 6858000 h 6858000"/>
              <a:gd name="connsiteX14" fmla="*/ 0 w 4637005"/>
              <a:gd name="connsiteY1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637005" h="6858000">
                <a:moveTo>
                  <a:pt x="0" y="0"/>
                </a:moveTo>
                <a:lnTo>
                  <a:pt x="4637005" y="0"/>
                </a:lnTo>
                <a:lnTo>
                  <a:pt x="4637005" y="1900238"/>
                </a:lnTo>
                <a:lnTo>
                  <a:pt x="4266589" y="2178050"/>
                </a:lnTo>
                <a:lnTo>
                  <a:pt x="4262355" y="2184400"/>
                </a:lnTo>
                <a:lnTo>
                  <a:pt x="4256005" y="2193925"/>
                </a:lnTo>
                <a:lnTo>
                  <a:pt x="4249655" y="2201863"/>
                </a:lnTo>
                <a:lnTo>
                  <a:pt x="4249655" y="2211388"/>
                </a:lnTo>
                <a:lnTo>
                  <a:pt x="4249655" y="2220913"/>
                </a:lnTo>
                <a:lnTo>
                  <a:pt x="4256005" y="2228850"/>
                </a:lnTo>
                <a:lnTo>
                  <a:pt x="4262355" y="2238375"/>
                </a:lnTo>
                <a:lnTo>
                  <a:pt x="4266589" y="2244725"/>
                </a:lnTo>
                <a:lnTo>
                  <a:pt x="4637005" y="2522538"/>
                </a:lnTo>
                <a:lnTo>
                  <a:pt x="4637005" y="6858000"/>
                </a:lnTo>
                <a:lnTo>
                  <a:pt x="0" y="6858000"/>
                </a:lnTo>
                <a:close/>
              </a:path>
            </a:pathLst>
          </a:custGeom>
          <a:solidFill>
            <a:srgbClr val="212121"/>
          </a:solidFill>
          <a:ln>
            <a:noFill/>
            <a:headEnd/>
            <a:tailEnd/>
          </a:ln>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3512D594-F979-44BE-960D-86D277C309EF}"/>
              </a:ext>
            </a:extLst>
          </p:cNvPr>
          <p:cNvSpPr>
            <a:spLocks noGrp="1"/>
          </p:cNvSpPr>
          <p:nvPr>
            <p:ph type="title"/>
          </p:nvPr>
        </p:nvSpPr>
        <p:spPr>
          <a:xfrm>
            <a:off x="451514" y="457201"/>
            <a:ext cx="3575737" cy="1332688"/>
          </a:xfrm>
        </p:spPr>
        <p:txBody>
          <a:bodyPr anchor="b">
            <a:normAutofit/>
          </a:bodyPr>
          <a:lstStyle/>
          <a:p>
            <a:pPr algn="ctr"/>
            <a:r>
              <a:rPr lang="en-IN" sz="3200" dirty="0">
                <a:solidFill>
                  <a:srgbClr val="FFFFFF"/>
                </a:solidFill>
              </a:rPr>
              <a:t>Detailed Description</a:t>
            </a:r>
          </a:p>
        </p:txBody>
      </p:sp>
      <p:sp>
        <p:nvSpPr>
          <p:cNvPr id="3" name="Content Placeholder 2">
            <a:extLst>
              <a:ext uri="{FF2B5EF4-FFF2-40B4-BE49-F238E27FC236}">
                <a16:creationId xmlns:a16="http://schemas.microsoft.com/office/drawing/2014/main" id="{3C48B64B-72F0-4D85-9C7E-55429D1AEBC9}"/>
              </a:ext>
            </a:extLst>
          </p:cNvPr>
          <p:cNvSpPr>
            <a:spLocks noGrp="1"/>
          </p:cNvSpPr>
          <p:nvPr>
            <p:ph idx="1"/>
          </p:nvPr>
        </p:nvSpPr>
        <p:spPr>
          <a:xfrm>
            <a:off x="451514" y="2046514"/>
            <a:ext cx="3575737" cy="3994848"/>
          </a:xfrm>
        </p:spPr>
        <p:txBody>
          <a:bodyPr>
            <a:normAutofit/>
          </a:bodyPr>
          <a:lstStyle/>
          <a:p>
            <a:r>
              <a:rPr lang="en-IN" b="1" dirty="0">
                <a:solidFill>
                  <a:srgbClr val="FFFFFF"/>
                </a:solidFill>
              </a:rPr>
              <a:t>Module: Home</a:t>
            </a:r>
          </a:p>
          <a:p>
            <a:r>
              <a:rPr lang="en-IN" b="1" dirty="0">
                <a:solidFill>
                  <a:schemeClr val="bg2">
                    <a:lumMod val="75000"/>
                  </a:schemeClr>
                </a:solidFill>
              </a:rPr>
              <a:t>This is the landing page, it is the first page the user is directed to upon arrival on the website</a:t>
            </a:r>
          </a:p>
        </p:txBody>
      </p:sp>
      <p:pic>
        <p:nvPicPr>
          <p:cNvPr id="6" name="Picture 5">
            <a:extLst>
              <a:ext uri="{FF2B5EF4-FFF2-40B4-BE49-F238E27FC236}">
                <a16:creationId xmlns:a16="http://schemas.microsoft.com/office/drawing/2014/main" id="{22AB9213-6048-47B7-97C8-61465B86E352}"/>
              </a:ext>
            </a:extLst>
          </p:cNvPr>
          <p:cNvPicPr>
            <a:picLocks noChangeAspect="1"/>
          </p:cNvPicPr>
          <p:nvPr/>
        </p:nvPicPr>
        <p:blipFill>
          <a:blip r:embed="rId2"/>
          <a:stretch>
            <a:fillRect/>
          </a:stretch>
        </p:blipFill>
        <p:spPr>
          <a:xfrm>
            <a:off x="4836528" y="1358283"/>
            <a:ext cx="7051328" cy="3542191"/>
          </a:xfrm>
          <a:prstGeom prst="rect">
            <a:avLst/>
          </a:prstGeom>
        </p:spPr>
      </p:pic>
    </p:spTree>
    <p:extLst>
      <p:ext uri="{BB962C8B-B14F-4D97-AF65-F5344CB8AC3E}">
        <p14:creationId xmlns:p14="http://schemas.microsoft.com/office/powerpoint/2010/main" val="3819277107"/>
      </p:ext>
    </p:extLst>
  </p:cSld>
  <p:clrMapOvr>
    <a:overrideClrMapping bg1="lt1" tx1="dk1" bg2="lt2" tx2="dk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2264E67-6F59-4D8D-8E5F-8245B0FEAE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3" y="0"/>
            <a:ext cx="12187427"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23">
            <a:extLst>
              <a:ext uri="{FF2B5EF4-FFF2-40B4-BE49-F238E27FC236}">
                <a16:creationId xmlns:a16="http://schemas.microsoft.com/office/drawing/2014/main" id="{158E1C6E-D299-4F5D-B15B-155EBF7F62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4637005" cy="6858000"/>
          </a:xfrm>
          <a:custGeom>
            <a:avLst/>
            <a:gdLst>
              <a:gd name="connsiteX0" fmla="*/ 0 w 4637005"/>
              <a:gd name="connsiteY0" fmla="*/ 0 h 6858000"/>
              <a:gd name="connsiteX1" fmla="*/ 4637005 w 4637005"/>
              <a:gd name="connsiteY1" fmla="*/ 0 h 6858000"/>
              <a:gd name="connsiteX2" fmla="*/ 4637005 w 4637005"/>
              <a:gd name="connsiteY2" fmla="*/ 1900238 h 6858000"/>
              <a:gd name="connsiteX3" fmla="*/ 4266589 w 4637005"/>
              <a:gd name="connsiteY3" fmla="*/ 2178050 h 6858000"/>
              <a:gd name="connsiteX4" fmla="*/ 4262355 w 4637005"/>
              <a:gd name="connsiteY4" fmla="*/ 2184400 h 6858000"/>
              <a:gd name="connsiteX5" fmla="*/ 4256005 w 4637005"/>
              <a:gd name="connsiteY5" fmla="*/ 2193925 h 6858000"/>
              <a:gd name="connsiteX6" fmla="*/ 4249655 w 4637005"/>
              <a:gd name="connsiteY6" fmla="*/ 2201863 h 6858000"/>
              <a:gd name="connsiteX7" fmla="*/ 4249655 w 4637005"/>
              <a:gd name="connsiteY7" fmla="*/ 2211388 h 6858000"/>
              <a:gd name="connsiteX8" fmla="*/ 4249655 w 4637005"/>
              <a:gd name="connsiteY8" fmla="*/ 2220913 h 6858000"/>
              <a:gd name="connsiteX9" fmla="*/ 4256005 w 4637005"/>
              <a:gd name="connsiteY9" fmla="*/ 2228850 h 6858000"/>
              <a:gd name="connsiteX10" fmla="*/ 4262355 w 4637005"/>
              <a:gd name="connsiteY10" fmla="*/ 2238375 h 6858000"/>
              <a:gd name="connsiteX11" fmla="*/ 4266589 w 4637005"/>
              <a:gd name="connsiteY11" fmla="*/ 2244725 h 6858000"/>
              <a:gd name="connsiteX12" fmla="*/ 4637005 w 4637005"/>
              <a:gd name="connsiteY12" fmla="*/ 2522538 h 6858000"/>
              <a:gd name="connsiteX13" fmla="*/ 4637005 w 4637005"/>
              <a:gd name="connsiteY13" fmla="*/ 6858000 h 6858000"/>
              <a:gd name="connsiteX14" fmla="*/ 0 w 4637005"/>
              <a:gd name="connsiteY1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637005" h="6858000">
                <a:moveTo>
                  <a:pt x="0" y="0"/>
                </a:moveTo>
                <a:lnTo>
                  <a:pt x="4637005" y="0"/>
                </a:lnTo>
                <a:lnTo>
                  <a:pt x="4637005" y="1900238"/>
                </a:lnTo>
                <a:lnTo>
                  <a:pt x="4266589" y="2178050"/>
                </a:lnTo>
                <a:lnTo>
                  <a:pt x="4262355" y="2184400"/>
                </a:lnTo>
                <a:lnTo>
                  <a:pt x="4256005" y="2193925"/>
                </a:lnTo>
                <a:lnTo>
                  <a:pt x="4249655" y="2201863"/>
                </a:lnTo>
                <a:lnTo>
                  <a:pt x="4249655" y="2211388"/>
                </a:lnTo>
                <a:lnTo>
                  <a:pt x="4249655" y="2220913"/>
                </a:lnTo>
                <a:lnTo>
                  <a:pt x="4256005" y="2228850"/>
                </a:lnTo>
                <a:lnTo>
                  <a:pt x="4262355" y="2238375"/>
                </a:lnTo>
                <a:lnTo>
                  <a:pt x="4266589" y="2244725"/>
                </a:lnTo>
                <a:lnTo>
                  <a:pt x="4637005" y="2522538"/>
                </a:lnTo>
                <a:lnTo>
                  <a:pt x="4637005" y="6858000"/>
                </a:lnTo>
                <a:lnTo>
                  <a:pt x="0" y="6858000"/>
                </a:lnTo>
                <a:close/>
              </a:path>
            </a:pathLst>
          </a:custGeom>
          <a:solidFill>
            <a:srgbClr val="212121"/>
          </a:solidFill>
          <a:ln>
            <a:noFill/>
            <a:headEnd/>
            <a:tailEnd/>
          </a:ln>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3512D594-F979-44BE-960D-86D277C309EF}"/>
              </a:ext>
            </a:extLst>
          </p:cNvPr>
          <p:cNvSpPr>
            <a:spLocks noGrp="1"/>
          </p:cNvSpPr>
          <p:nvPr>
            <p:ph type="title"/>
          </p:nvPr>
        </p:nvSpPr>
        <p:spPr>
          <a:xfrm>
            <a:off x="451514" y="457201"/>
            <a:ext cx="3575737" cy="1332688"/>
          </a:xfrm>
        </p:spPr>
        <p:txBody>
          <a:bodyPr anchor="b">
            <a:normAutofit/>
          </a:bodyPr>
          <a:lstStyle/>
          <a:p>
            <a:pPr algn="ctr"/>
            <a:r>
              <a:rPr lang="en-IN" sz="3200" dirty="0">
                <a:solidFill>
                  <a:srgbClr val="FFFFFF"/>
                </a:solidFill>
              </a:rPr>
              <a:t>Detailed Description</a:t>
            </a:r>
          </a:p>
        </p:txBody>
      </p:sp>
      <p:sp>
        <p:nvSpPr>
          <p:cNvPr id="3" name="Content Placeholder 2">
            <a:extLst>
              <a:ext uri="{FF2B5EF4-FFF2-40B4-BE49-F238E27FC236}">
                <a16:creationId xmlns:a16="http://schemas.microsoft.com/office/drawing/2014/main" id="{3C48B64B-72F0-4D85-9C7E-55429D1AEBC9}"/>
              </a:ext>
            </a:extLst>
          </p:cNvPr>
          <p:cNvSpPr>
            <a:spLocks noGrp="1"/>
          </p:cNvSpPr>
          <p:nvPr>
            <p:ph idx="1"/>
          </p:nvPr>
        </p:nvSpPr>
        <p:spPr>
          <a:xfrm>
            <a:off x="451514" y="2046514"/>
            <a:ext cx="3575737" cy="3994848"/>
          </a:xfrm>
        </p:spPr>
        <p:txBody>
          <a:bodyPr>
            <a:normAutofit/>
          </a:bodyPr>
          <a:lstStyle/>
          <a:p>
            <a:r>
              <a:rPr lang="en-IN" b="1" dirty="0">
                <a:solidFill>
                  <a:srgbClr val="FFFFFF"/>
                </a:solidFill>
              </a:rPr>
              <a:t>Module: Home</a:t>
            </a:r>
          </a:p>
          <a:p>
            <a:r>
              <a:rPr lang="en-IN" b="1" dirty="0">
                <a:solidFill>
                  <a:schemeClr val="bg2">
                    <a:lumMod val="75000"/>
                  </a:schemeClr>
                </a:solidFill>
              </a:rPr>
              <a:t>This is the landing page, it is the first page the user is directed to upon arrival on the website</a:t>
            </a:r>
          </a:p>
        </p:txBody>
      </p:sp>
      <p:pic>
        <p:nvPicPr>
          <p:cNvPr id="4" name="Picture 3">
            <a:extLst>
              <a:ext uri="{FF2B5EF4-FFF2-40B4-BE49-F238E27FC236}">
                <a16:creationId xmlns:a16="http://schemas.microsoft.com/office/drawing/2014/main" id="{268B8F50-6E4D-45D6-9557-014423FC7B5F}"/>
              </a:ext>
            </a:extLst>
          </p:cNvPr>
          <p:cNvPicPr>
            <a:picLocks noChangeAspect="1"/>
          </p:cNvPicPr>
          <p:nvPr/>
        </p:nvPicPr>
        <p:blipFill>
          <a:blip r:embed="rId2"/>
          <a:stretch>
            <a:fillRect/>
          </a:stretch>
        </p:blipFill>
        <p:spPr>
          <a:xfrm>
            <a:off x="4933779" y="1510858"/>
            <a:ext cx="6961447" cy="3524233"/>
          </a:xfrm>
          <a:prstGeom prst="rect">
            <a:avLst/>
          </a:prstGeom>
        </p:spPr>
      </p:pic>
    </p:spTree>
    <p:extLst>
      <p:ext uri="{BB962C8B-B14F-4D97-AF65-F5344CB8AC3E}">
        <p14:creationId xmlns:p14="http://schemas.microsoft.com/office/powerpoint/2010/main" val="3251574034"/>
      </p:ext>
    </p:extLst>
  </p:cSld>
  <p:clrMapOvr>
    <a:overrideClrMapping bg1="lt1" tx1="dk1" bg2="lt2" tx2="dk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2264E67-6F59-4D8D-8E5F-8245B0FEAE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3" y="0"/>
            <a:ext cx="12187427"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23">
            <a:extLst>
              <a:ext uri="{FF2B5EF4-FFF2-40B4-BE49-F238E27FC236}">
                <a16:creationId xmlns:a16="http://schemas.microsoft.com/office/drawing/2014/main" id="{158E1C6E-D299-4F5D-B15B-155EBF7F62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4637005" cy="6858000"/>
          </a:xfrm>
          <a:custGeom>
            <a:avLst/>
            <a:gdLst>
              <a:gd name="connsiteX0" fmla="*/ 0 w 4637005"/>
              <a:gd name="connsiteY0" fmla="*/ 0 h 6858000"/>
              <a:gd name="connsiteX1" fmla="*/ 4637005 w 4637005"/>
              <a:gd name="connsiteY1" fmla="*/ 0 h 6858000"/>
              <a:gd name="connsiteX2" fmla="*/ 4637005 w 4637005"/>
              <a:gd name="connsiteY2" fmla="*/ 1900238 h 6858000"/>
              <a:gd name="connsiteX3" fmla="*/ 4266589 w 4637005"/>
              <a:gd name="connsiteY3" fmla="*/ 2178050 h 6858000"/>
              <a:gd name="connsiteX4" fmla="*/ 4262355 w 4637005"/>
              <a:gd name="connsiteY4" fmla="*/ 2184400 h 6858000"/>
              <a:gd name="connsiteX5" fmla="*/ 4256005 w 4637005"/>
              <a:gd name="connsiteY5" fmla="*/ 2193925 h 6858000"/>
              <a:gd name="connsiteX6" fmla="*/ 4249655 w 4637005"/>
              <a:gd name="connsiteY6" fmla="*/ 2201863 h 6858000"/>
              <a:gd name="connsiteX7" fmla="*/ 4249655 w 4637005"/>
              <a:gd name="connsiteY7" fmla="*/ 2211388 h 6858000"/>
              <a:gd name="connsiteX8" fmla="*/ 4249655 w 4637005"/>
              <a:gd name="connsiteY8" fmla="*/ 2220913 h 6858000"/>
              <a:gd name="connsiteX9" fmla="*/ 4256005 w 4637005"/>
              <a:gd name="connsiteY9" fmla="*/ 2228850 h 6858000"/>
              <a:gd name="connsiteX10" fmla="*/ 4262355 w 4637005"/>
              <a:gd name="connsiteY10" fmla="*/ 2238375 h 6858000"/>
              <a:gd name="connsiteX11" fmla="*/ 4266589 w 4637005"/>
              <a:gd name="connsiteY11" fmla="*/ 2244725 h 6858000"/>
              <a:gd name="connsiteX12" fmla="*/ 4637005 w 4637005"/>
              <a:gd name="connsiteY12" fmla="*/ 2522538 h 6858000"/>
              <a:gd name="connsiteX13" fmla="*/ 4637005 w 4637005"/>
              <a:gd name="connsiteY13" fmla="*/ 6858000 h 6858000"/>
              <a:gd name="connsiteX14" fmla="*/ 0 w 4637005"/>
              <a:gd name="connsiteY1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637005" h="6858000">
                <a:moveTo>
                  <a:pt x="0" y="0"/>
                </a:moveTo>
                <a:lnTo>
                  <a:pt x="4637005" y="0"/>
                </a:lnTo>
                <a:lnTo>
                  <a:pt x="4637005" y="1900238"/>
                </a:lnTo>
                <a:lnTo>
                  <a:pt x="4266589" y="2178050"/>
                </a:lnTo>
                <a:lnTo>
                  <a:pt x="4262355" y="2184400"/>
                </a:lnTo>
                <a:lnTo>
                  <a:pt x="4256005" y="2193925"/>
                </a:lnTo>
                <a:lnTo>
                  <a:pt x="4249655" y="2201863"/>
                </a:lnTo>
                <a:lnTo>
                  <a:pt x="4249655" y="2211388"/>
                </a:lnTo>
                <a:lnTo>
                  <a:pt x="4249655" y="2220913"/>
                </a:lnTo>
                <a:lnTo>
                  <a:pt x="4256005" y="2228850"/>
                </a:lnTo>
                <a:lnTo>
                  <a:pt x="4262355" y="2238375"/>
                </a:lnTo>
                <a:lnTo>
                  <a:pt x="4266589" y="2244725"/>
                </a:lnTo>
                <a:lnTo>
                  <a:pt x="4637005" y="2522538"/>
                </a:lnTo>
                <a:lnTo>
                  <a:pt x="4637005" y="6858000"/>
                </a:lnTo>
                <a:lnTo>
                  <a:pt x="0" y="6858000"/>
                </a:lnTo>
                <a:close/>
              </a:path>
            </a:pathLst>
          </a:custGeom>
          <a:solidFill>
            <a:srgbClr val="212121"/>
          </a:solidFill>
          <a:ln>
            <a:noFill/>
            <a:headEnd/>
            <a:tailEnd/>
          </a:ln>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3512D594-F979-44BE-960D-86D277C309EF}"/>
              </a:ext>
            </a:extLst>
          </p:cNvPr>
          <p:cNvSpPr>
            <a:spLocks noGrp="1"/>
          </p:cNvSpPr>
          <p:nvPr>
            <p:ph type="title"/>
          </p:nvPr>
        </p:nvSpPr>
        <p:spPr>
          <a:xfrm>
            <a:off x="451514" y="457201"/>
            <a:ext cx="3575737" cy="1332688"/>
          </a:xfrm>
        </p:spPr>
        <p:txBody>
          <a:bodyPr anchor="b">
            <a:normAutofit/>
          </a:bodyPr>
          <a:lstStyle/>
          <a:p>
            <a:pPr algn="ctr"/>
            <a:r>
              <a:rPr lang="en-IN" sz="3200" dirty="0">
                <a:solidFill>
                  <a:srgbClr val="FFFFFF"/>
                </a:solidFill>
              </a:rPr>
              <a:t>Detailed Description</a:t>
            </a:r>
          </a:p>
        </p:txBody>
      </p:sp>
      <p:sp>
        <p:nvSpPr>
          <p:cNvPr id="3" name="Content Placeholder 2">
            <a:extLst>
              <a:ext uri="{FF2B5EF4-FFF2-40B4-BE49-F238E27FC236}">
                <a16:creationId xmlns:a16="http://schemas.microsoft.com/office/drawing/2014/main" id="{3C48B64B-72F0-4D85-9C7E-55429D1AEBC9}"/>
              </a:ext>
            </a:extLst>
          </p:cNvPr>
          <p:cNvSpPr>
            <a:spLocks noGrp="1"/>
          </p:cNvSpPr>
          <p:nvPr>
            <p:ph idx="1"/>
          </p:nvPr>
        </p:nvSpPr>
        <p:spPr>
          <a:xfrm>
            <a:off x="451514" y="2046514"/>
            <a:ext cx="3575737" cy="3994848"/>
          </a:xfrm>
        </p:spPr>
        <p:txBody>
          <a:bodyPr>
            <a:normAutofit/>
          </a:bodyPr>
          <a:lstStyle/>
          <a:p>
            <a:r>
              <a:rPr lang="en-IN" b="1" dirty="0">
                <a:solidFill>
                  <a:srgbClr val="FFFFFF"/>
                </a:solidFill>
              </a:rPr>
              <a:t>Module: Home</a:t>
            </a:r>
          </a:p>
          <a:p>
            <a:r>
              <a:rPr lang="en-IN" b="1" dirty="0">
                <a:solidFill>
                  <a:schemeClr val="bg2">
                    <a:lumMod val="75000"/>
                  </a:schemeClr>
                </a:solidFill>
              </a:rPr>
              <a:t>This is the landing page, it is the first page the user is directed to upon arrival on the website</a:t>
            </a:r>
          </a:p>
        </p:txBody>
      </p:sp>
      <p:pic>
        <p:nvPicPr>
          <p:cNvPr id="5" name="Picture 4">
            <a:extLst>
              <a:ext uri="{FF2B5EF4-FFF2-40B4-BE49-F238E27FC236}">
                <a16:creationId xmlns:a16="http://schemas.microsoft.com/office/drawing/2014/main" id="{A10F6B67-CAAE-46A6-BC5E-EBCACF7AC0D4}"/>
              </a:ext>
            </a:extLst>
          </p:cNvPr>
          <p:cNvPicPr>
            <a:picLocks noChangeAspect="1"/>
          </p:cNvPicPr>
          <p:nvPr/>
        </p:nvPicPr>
        <p:blipFill>
          <a:blip r:embed="rId2"/>
          <a:stretch>
            <a:fillRect/>
          </a:stretch>
        </p:blipFill>
        <p:spPr>
          <a:xfrm>
            <a:off x="4860475" y="1443816"/>
            <a:ext cx="7108054" cy="3481836"/>
          </a:xfrm>
          <a:prstGeom prst="rect">
            <a:avLst/>
          </a:prstGeom>
        </p:spPr>
      </p:pic>
    </p:spTree>
    <p:extLst>
      <p:ext uri="{BB962C8B-B14F-4D97-AF65-F5344CB8AC3E}">
        <p14:creationId xmlns:p14="http://schemas.microsoft.com/office/powerpoint/2010/main" val="1404596704"/>
      </p:ext>
    </p:extLst>
  </p:cSld>
  <p:clrMapOvr>
    <a:overrideClrMapping bg1="lt1" tx1="dk1" bg2="lt2" tx2="dk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2264E67-6F59-4D8D-8E5F-8245B0FEAE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3" y="0"/>
            <a:ext cx="12187427"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23">
            <a:extLst>
              <a:ext uri="{FF2B5EF4-FFF2-40B4-BE49-F238E27FC236}">
                <a16:creationId xmlns:a16="http://schemas.microsoft.com/office/drawing/2014/main" id="{158E1C6E-D299-4F5D-B15B-155EBF7F62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4637005" cy="6858000"/>
          </a:xfrm>
          <a:custGeom>
            <a:avLst/>
            <a:gdLst>
              <a:gd name="connsiteX0" fmla="*/ 0 w 4637005"/>
              <a:gd name="connsiteY0" fmla="*/ 0 h 6858000"/>
              <a:gd name="connsiteX1" fmla="*/ 4637005 w 4637005"/>
              <a:gd name="connsiteY1" fmla="*/ 0 h 6858000"/>
              <a:gd name="connsiteX2" fmla="*/ 4637005 w 4637005"/>
              <a:gd name="connsiteY2" fmla="*/ 1900238 h 6858000"/>
              <a:gd name="connsiteX3" fmla="*/ 4266589 w 4637005"/>
              <a:gd name="connsiteY3" fmla="*/ 2178050 h 6858000"/>
              <a:gd name="connsiteX4" fmla="*/ 4262355 w 4637005"/>
              <a:gd name="connsiteY4" fmla="*/ 2184400 h 6858000"/>
              <a:gd name="connsiteX5" fmla="*/ 4256005 w 4637005"/>
              <a:gd name="connsiteY5" fmla="*/ 2193925 h 6858000"/>
              <a:gd name="connsiteX6" fmla="*/ 4249655 w 4637005"/>
              <a:gd name="connsiteY6" fmla="*/ 2201863 h 6858000"/>
              <a:gd name="connsiteX7" fmla="*/ 4249655 w 4637005"/>
              <a:gd name="connsiteY7" fmla="*/ 2211388 h 6858000"/>
              <a:gd name="connsiteX8" fmla="*/ 4249655 w 4637005"/>
              <a:gd name="connsiteY8" fmla="*/ 2220913 h 6858000"/>
              <a:gd name="connsiteX9" fmla="*/ 4256005 w 4637005"/>
              <a:gd name="connsiteY9" fmla="*/ 2228850 h 6858000"/>
              <a:gd name="connsiteX10" fmla="*/ 4262355 w 4637005"/>
              <a:gd name="connsiteY10" fmla="*/ 2238375 h 6858000"/>
              <a:gd name="connsiteX11" fmla="*/ 4266589 w 4637005"/>
              <a:gd name="connsiteY11" fmla="*/ 2244725 h 6858000"/>
              <a:gd name="connsiteX12" fmla="*/ 4637005 w 4637005"/>
              <a:gd name="connsiteY12" fmla="*/ 2522538 h 6858000"/>
              <a:gd name="connsiteX13" fmla="*/ 4637005 w 4637005"/>
              <a:gd name="connsiteY13" fmla="*/ 6858000 h 6858000"/>
              <a:gd name="connsiteX14" fmla="*/ 0 w 4637005"/>
              <a:gd name="connsiteY1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637005" h="6858000">
                <a:moveTo>
                  <a:pt x="0" y="0"/>
                </a:moveTo>
                <a:lnTo>
                  <a:pt x="4637005" y="0"/>
                </a:lnTo>
                <a:lnTo>
                  <a:pt x="4637005" y="1900238"/>
                </a:lnTo>
                <a:lnTo>
                  <a:pt x="4266589" y="2178050"/>
                </a:lnTo>
                <a:lnTo>
                  <a:pt x="4262355" y="2184400"/>
                </a:lnTo>
                <a:lnTo>
                  <a:pt x="4256005" y="2193925"/>
                </a:lnTo>
                <a:lnTo>
                  <a:pt x="4249655" y="2201863"/>
                </a:lnTo>
                <a:lnTo>
                  <a:pt x="4249655" y="2211388"/>
                </a:lnTo>
                <a:lnTo>
                  <a:pt x="4249655" y="2220913"/>
                </a:lnTo>
                <a:lnTo>
                  <a:pt x="4256005" y="2228850"/>
                </a:lnTo>
                <a:lnTo>
                  <a:pt x="4262355" y="2238375"/>
                </a:lnTo>
                <a:lnTo>
                  <a:pt x="4266589" y="2244725"/>
                </a:lnTo>
                <a:lnTo>
                  <a:pt x="4637005" y="2522538"/>
                </a:lnTo>
                <a:lnTo>
                  <a:pt x="4637005" y="6858000"/>
                </a:lnTo>
                <a:lnTo>
                  <a:pt x="0" y="6858000"/>
                </a:lnTo>
                <a:close/>
              </a:path>
            </a:pathLst>
          </a:custGeom>
          <a:solidFill>
            <a:srgbClr val="212121"/>
          </a:solidFill>
          <a:ln>
            <a:noFill/>
            <a:headEnd/>
            <a:tailEnd/>
          </a:ln>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3512D594-F979-44BE-960D-86D277C309EF}"/>
              </a:ext>
            </a:extLst>
          </p:cNvPr>
          <p:cNvSpPr>
            <a:spLocks noGrp="1"/>
          </p:cNvSpPr>
          <p:nvPr>
            <p:ph type="title"/>
          </p:nvPr>
        </p:nvSpPr>
        <p:spPr>
          <a:xfrm>
            <a:off x="451514" y="457201"/>
            <a:ext cx="3575737" cy="1332688"/>
          </a:xfrm>
        </p:spPr>
        <p:txBody>
          <a:bodyPr anchor="b">
            <a:normAutofit/>
          </a:bodyPr>
          <a:lstStyle/>
          <a:p>
            <a:pPr algn="ctr"/>
            <a:r>
              <a:rPr lang="en-IN" sz="3200">
                <a:solidFill>
                  <a:srgbClr val="FFFFFF"/>
                </a:solidFill>
              </a:rPr>
              <a:t>Detailed Description</a:t>
            </a:r>
          </a:p>
        </p:txBody>
      </p:sp>
      <p:sp>
        <p:nvSpPr>
          <p:cNvPr id="3" name="Content Placeholder 2">
            <a:extLst>
              <a:ext uri="{FF2B5EF4-FFF2-40B4-BE49-F238E27FC236}">
                <a16:creationId xmlns:a16="http://schemas.microsoft.com/office/drawing/2014/main" id="{3C48B64B-72F0-4D85-9C7E-55429D1AEBC9}"/>
              </a:ext>
            </a:extLst>
          </p:cNvPr>
          <p:cNvSpPr>
            <a:spLocks noGrp="1"/>
          </p:cNvSpPr>
          <p:nvPr>
            <p:ph idx="1"/>
          </p:nvPr>
        </p:nvSpPr>
        <p:spPr>
          <a:xfrm>
            <a:off x="451514" y="2046514"/>
            <a:ext cx="3575737" cy="3994848"/>
          </a:xfrm>
        </p:spPr>
        <p:txBody>
          <a:bodyPr>
            <a:normAutofit/>
          </a:bodyPr>
          <a:lstStyle/>
          <a:p>
            <a:r>
              <a:rPr lang="en-IN" b="1" dirty="0">
                <a:solidFill>
                  <a:srgbClr val="FFFFFF"/>
                </a:solidFill>
              </a:rPr>
              <a:t>Module: Signup</a:t>
            </a:r>
          </a:p>
          <a:p>
            <a:r>
              <a:rPr lang="en-IN" b="1" dirty="0">
                <a:solidFill>
                  <a:schemeClr val="bg2">
                    <a:lumMod val="75000"/>
                  </a:schemeClr>
                </a:solidFill>
              </a:rPr>
              <a:t>New users must sign up first to be able to fully use the forums pages; includes complete validation</a:t>
            </a:r>
          </a:p>
          <a:p>
            <a:pPr marL="0" indent="0">
              <a:buNone/>
            </a:pPr>
            <a:endParaRPr lang="en-IN" dirty="0">
              <a:solidFill>
                <a:srgbClr val="FFFFFF"/>
              </a:solidFill>
            </a:endParaRPr>
          </a:p>
        </p:txBody>
      </p:sp>
      <p:pic>
        <p:nvPicPr>
          <p:cNvPr id="5" name="Picture 4">
            <a:extLst>
              <a:ext uri="{FF2B5EF4-FFF2-40B4-BE49-F238E27FC236}">
                <a16:creationId xmlns:a16="http://schemas.microsoft.com/office/drawing/2014/main" id="{C75ADAAD-2986-4503-A641-E8A3464695F5}"/>
              </a:ext>
            </a:extLst>
          </p:cNvPr>
          <p:cNvPicPr>
            <a:picLocks noChangeAspect="1"/>
          </p:cNvPicPr>
          <p:nvPr/>
        </p:nvPicPr>
        <p:blipFill>
          <a:blip r:embed="rId2"/>
          <a:stretch>
            <a:fillRect/>
          </a:stretch>
        </p:blipFill>
        <p:spPr>
          <a:xfrm>
            <a:off x="4741191" y="1332450"/>
            <a:ext cx="7346623" cy="3677170"/>
          </a:xfrm>
          <a:prstGeom prst="rect">
            <a:avLst/>
          </a:prstGeom>
        </p:spPr>
      </p:pic>
    </p:spTree>
    <p:extLst>
      <p:ext uri="{BB962C8B-B14F-4D97-AF65-F5344CB8AC3E}">
        <p14:creationId xmlns:p14="http://schemas.microsoft.com/office/powerpoint/2010/main" val="1803239936"/>
      </p:ext>
    </p:extLst>
  </p:cSld>
  <p:clrMapOvr>
    <a:overrideClrMapping bg1="lt1" tx1="dk1" bg2="lt2" tx2="dk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E2264E67-6F59-4D8D-8E5F-8245B0FEAE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3" y="0"/>
            <a:ext cx="12187427"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23">
            <a:extLst>
              <a:ext uri="{FF2B5EF4-FFF2-40B4-BE49-F238E27FC236}">
                <a16:creationId xmlns:a16="http://schemas.microsoft.com/office/drawing/2014/main" id="{158E1C6E-D299-4F5D-B15B-155EBF7F62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4637005" cy="6858000"/>
          </a:xfrm>
          <a:custGeom>
            <a:avLst/>
            <a:gdLst>
              <a:gd name="connsiteX0" fmla="*/ 0 w 4637005"/>
              <a:gd name="connsiteY0" fmla="*/ 0 h 6858000"/>
              <a:gd name="connsiteX1" fmla="*/ 4637005 w 4637005"/>
              <a:gd name="connsiteY1" fmla="*/ 0 h 6858000"/>
              <a:gd name="connsiteX2" fmla="*/ 4637005 w 4637005"/>
              <a:gd name="connsiteY2" fmla="*/ 1900238 h 6858000"/>
              <a:gd name="connsiteX3" fmla="*/ 4266589 w 4637005"/>
              <a:gd name="connsiteY3" fmla="*/ 2178050 h 6858000"/>
              <a:gd name="connsiteX4" fmla="*/ 4262355 w 4637005"/>
              <a:gd name="connsiteY4" fmla="*/ 2184400 h 6858000"/>
              <a:gd name="connsiteX5" fmla="*/ 4256005 w 4637005"/>
              <a:gd name="connsiteY5" fmla="*/ 2193925 h 6858000"/>
              <a:gd name="connsiteX6" fmla="*/ 4249655 w 4637005"/>
              <a:gd name="connsiteY6" fmla="*/ 2201863 h 6858000"/>
              <a:gd name="connsiteX7" fmla="*/ 4249655 w 4637005"/>
              <a:gd name="connsiteY7" fmla="*/ 2211388 h 6858000"/>
              <a:gd name="connsiteX8" fmla="*/ 4249655 w 4637005"/>
              <a:gd name="connsiteY8" fmla="*/ 2220913 h 6858000"/>
              <a:gd name="connsiteX9" fmla="*/ 4256005 w 4637005"/>
              <a:gd name="connsiteY9" fmla="*/ 2228850 h 6858000"/>
              <a:gd name="connsiteX10" fmla="*/ 4262355 w 4637005"/>
              <a:gd name="connsiteY10" fmla="*/ 2238375 h 6858000"/>
              <a:gd name="connsiteX11" fmla="*/ 4266589 w 4637005"/>
              <a:gd name="connsiteY11" fmla="*/ 2244725 h 6858000"/>
              <a:gd name="connsiteX12" fmla="*/ 4637005 w 4637005"/>
              <a:gd name="connsiteY12" fmla="*/ 2522538 h 6858000"/>
              <a:gd name="connsiteX13" fmla="*/ 4637005 w 4637005"/>
              <a:gd name="connsiteY13" fmla="*/ 6858000 h 6858000"/>
              <a:gd name="connsiteX14" fmla="*/ 0 w 4637005"/>
              <a:gd name="connsiteY1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637005" h="6858000">
                <a:moveTo>
                  <a:pt x="0" y="0"/>
                </a:moveTo>
                <a:lnTo>
                  <a:pt x="4637005" y="0"/>
                </a:lnTo>
                <a:lnTo>
                  <a:pt x="4637005" y="1900238"/>
                </a:lnTo>
                <a:lnTo>
                  <a:pt x="4266589" y="2178050"/>
                </a:lnTo>
                <a:lnTo>
                  <a:pt x="4262355" y="2184400"/>
                </a:lnTo>
                <a:lnTo>
                  <a:pt x="4256005" y="2193925"/>
                </a:lnTo>
                <a:lnTo>
                  <a:pt x="4249655" y="2201863"/>
                </a:lnTo>
                <a:lnTo>
                  <a:pt x="4249655" y="2211388"/>
                </a:lnTo>
                <a:lnTo>
                  <a:pt x="4249655" y="2220913"/>
                </a:lnTo>
                <a:lnTo>
                  <a:pt x="4256005" y="2228850"/>
                </a:lnTo>
                <a:lnTo>
                  <a:pt x="4262355" y="2238375"/>
                </a:lnTo>
                <a:lnTo>
                  <a:pt x="4266589" y="2244725"/>
                </a:lnTo>
                <a:lnTo>
                  <a:pt x="4637005" y="2522538"/>
                </a:lnTo>
                <a:lnTo>
                  <a:pt x="4637005" y="6858000"/>
                </a:lnTo>
                <a:lnTo>
                  <a:pt x="0" y="6858000"/>
                </a:lnTo>
                <a:close/>
              </a:path>
            </a:pathLst>
          </a:custGeom>
          <a:solidFill>
            <a:srgbClr val="212121"/>
          </a:solidFill>
          <a:ln>
            <a:noFill/>
            <a:headEnd/>
            <a:tailEnd/>
          </a:ln>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3512D594-F979-44BE-960D-86D277C309EF}"/>
              </a:ext>
            </a:extLst>
          </p:cNvPr>
          <p:cNvSpPr>
            <a:spLocks noGrp="1"/>
          </p:cNvSpPr>
          <p:nvPr>
            <p:ph type="title"/>
          </p:nvPr>
        </p:nvSpPr>
        <p:spPr>
          <a:xfrm>
            <a:off x="451514" y="457201"/>
            <a:ext cx="3575737" cy="1332688"/>
          </a:xfrm>
        </p:spPr>
        <p:txBody>
          <a:bodyPr anchor="b">
            <a:normAutofit/>
          </a:bodyPr>
          <a:lstStyle/>
          <a:p>
            <a:pPr algn="ctr"/>
            <a:r>
              <a:rPr lang="en-IN" sz="3200">
                <a:solidFill>
                  <a:srgbClr val="FFFFFF"/>
                </a:solidFill>
              </a:rPr>
              <a:t>Detailed Description</a:t>
            </a:r>
          </a:p>
        </p:txBody>
      </p:sp>
      <p:sp>
        <p:nvSpPr>
          <p:cNvPr id="3" name="Content Placeholder 2">
            <a:extLst>
              <a:ext uri="{FF2B5EF4-FFF2-40B4-BE49-F238E27FC236}">
                <a16:creationId xmlns:a16="http://schemas.microsoft.com/office/drawing/2014/main" id="{3C48B64B-72F0-4D85-9C7E-55429D1AEBC9}"/>
              </a:ext>
            </a:extLst>
          </p:cNvPr>
          <p:cNvSpPr>
            <a:spLocks noGrp="1"/>
          </p:cNvSpPr>
          <p:nvPr>
            <p:ph idx="1"/>
          </p:nvPr>
        </p:nvSpPr>
        <p:spPr>
          <a:xfrm>
            <a:off x="451514" y="2046514"/>
            <a:ext cx="3575737" cy="3994848"/>
          </a:xfrm>
        </p:spPr>
        <p:txBody>
          <a:bodyPr>
            <a:normAutofit/>
          </a:bodyPr>
          <a:lstStyle/>
          <a:p>
            <a:r>
              <a:rPr lang="en-IN" b="1" dirty="0">
                <a:solidFill>
                  <a:srgbClr val="FFFFFF"/>
                </a:solidFill>
              </a:rPr>
              <a:t>Module: Login</a:t>
            </a:r>
          </a:p>
          <a:p>
            <a:r>
              <a:rPr lang="en-IN" b="1" dirty="0">
                <a:solidFill>
                  <a:schemeClr val="bg2">
                    <a:lumMod val="75000"/>
                  </a:schemeClr>
                </a:solidFill>
              </a:rPr>
              <a:t>For existing user, they must login to access forums page; this involves complete validation</a:t>
            </a:r>
          </a:p>
        </p:txBody>
      </p:sp>
      <p:pic>
        <p:nvPicPr>
          <p:cNvPr id="5" name="Picture 4">
            <a:extLst>
              <a:ext uri="{FF2B5EF4-FFF2-40B4-BE49-F238E27FC236}">
                <a16:creationId xmlns:a16="http://schemas.microsoft.com/office/drawing/2014/main" id="{AAEB51D4-9E39-41A5-B19F-DB7ACD2C5DD9}"/>
              </a:ext>
            </a:extLst>
          </p:cNvPr>
          <p:cNvPicPr>
            <a:picLocks noChangeAspect="1"/>
          </p:cNvPicPr>
          <p:nvPr/>
        </p:nvPicPr>
        <p:blipFill>
          <a:blip r:embed="rId2"/>
          <a:stretch>
            <a:fillRect/>
          </a:stretch>
        </p:blipFill>
        <p:spPr>
          <a:xfrm>
            <a:off x="4750618" y="1331451"/>
            <a:ext cx="7327769" cy="3617653"/>
          </a:xfrm>
          <a:prstGeom prst="rect">
            <a:avLst/>
          </a:prstGeom>
        </p:spPr>
      </p:pic>
    </p:spTree>
    <p:extLst>
      <p:ext uri="{BB962C8B-B14F-4D97-AF65-F5344CB8AC3E}">
        <p14:creationId xmlns:p14="http://schemas.microsoft.com/office/powerpoint/2010/main" val="2559350571"/>
      </p:ext>
    </p:extLst>
  </p:cSld>
  <p:clrMapOvr>
    <a:overrideClrMapping bg1="lt1" tx1="dk1" bg2="lt2" tx2="dk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E2264E67-6F59-4D8D-8E5F-8245B0FEAE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3" y="0"/>
            <a:ext cx="12187427"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23">
            <a:extLst>
              <a:ext uri="{FF2B5EF4-FFF2-40B4-BE49-F238E27FC236}">
                <a16:creationId xmlns:a16="http://schemas.microsoft.com/office/drawing/2014/main" id="{158E1C6E-D299-4F5D-B15B-155EBF7F62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4637005" cy="6858000"/>
          </a:xfrm>
          <a:custGeom>
            <a:avLst/>
            <a:gdLst>
              <a:gd name="connsiteX0" fmla="*/ 0 w 4637005"/>
              <a:gd name="connsiteY0" fmla="*/ 0 h 6858000"/>
              <a:gd name="connsiteX1" fmla="*/ 4637005 w 4637005"/>
              <a:gd name="connsiteY1" fmla="*/ 0 h 6858000"/>
              <a:gd name="connsiteX2" fmla="*/ 4637005 w 4637005"/>
              <a:gd name="connsiteY2" fmla="*/ 1900238 h 6858000"/>
              <a:gd name="connsiteX3" fmla="*/ 4266589 w 4637005"/>
              <a:gd name="connsiteY3" fmla="*/ 2178050 h 6858000"/>
              <a:gd name="connsiteX4" fmla="*/ 4262355 w 4637005"/>
              <a:gd name="connsiteY4" fmla="*/ 2184400 h 6858000"/>
              <a:gd name="connsiteX5" fmla="*/ 4256005 w 4637005"/>
              <a:gd name="connsiteY5" fmla="*/ 2193925 h 6858000"/>
              <a:gd name="connsiteX6" fmla="*/ 4249655 w 4637005"/>
              <a:gd name="connsiteY6" fmla="*/ 2201863 h 6858000"/>
              <a:gd name="connsiteX7" fmla="*/ 4249655 w 4637005"/>
              <a:gd name="connsiteY7" fmla="*/ 2211388 h 6858000"/>
              <a:gd name="connsiteX8" fmla="*/ 4249655 w 4637005"/>
              <a:gd name="connsiteY8" fmla="*/ 2220913 h 6858000"/>
              <a:gd name="connsiteX9" fmla="*/ 4256005 w 4637005"/>
              <a:gd name="connsiteY9" fmla="*/ 2228850 h 6858000"/>
              <a:gd name="connsiteX10" fmla="*/ 4262355 w 4637005"/>
              <a:gd name="connsiteY10" fmla="*/ 2238375 h 6858000"/>
              <a:gd name="connsiteX11" fmla="*/ 4266589 w 4637005"/>
              <a:gd name="connsiteY11" fmla="*/ 2244725 h 6858000"/>
              <a:gd name="connsiteX12" fmla="*/ 4637005 w 4637005"/>
              <a:gd name="connsiteY12" fmla="*/ 2522538 h 6858000"/>
              <a:gd name="connsiteX13" fmla="*/ 4637005 w 4637005"/>
              <a:gd name="connsiteY13" fmla="*/ 6858000 h 6858000"/>
              <a:gd name="connsiteX14" fmla="*/ 0 w 4637005"/>
              <a:gd name="connsiteY1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637005" h="6858000">
                <a:moveTo>
                  <a:pt x="0" y="0"/>
                </a:moveTo>
                <a:lnTo>
                  <a:pt x="4637005" y="0"/>
                </a:lnTo>
                <a:lnTo>
                  <a:pt x="4637005" y="1900238"/>
                </a:lnTo>
                <a:lnTo>
                  <a:pt x="4266589" y="2178050"/>
                </a:lnTo>
                <a:lnTo>
                  <a:pt x="4262355" y="2184400"/>
                </a:lnTo>
                <a:lnTo>
                  <a:pt x="4256005" y="2193925"/>
                </a:lnTo>
                <a:lnTo>
                  <a:pt x="4249655" y="2201863"/>
                </a:lnTo>
                <a:lnTo>
                  <a:pt x="4249655" y="2211388"/>
                </a:lnTo>
                <a:lnTo>
                  <a:pt x="4249655" y="2220913"/>
                </a:lnTo>
                <a:lnTo>
                  <a:pt x="4256005" y="2228850"/>
                </a:lnTo>
                <a:lnTo>
                  <a:pt x="4262355" y="2238375"/>
                </a:lnTo>
                <a:lnTo>
                  <a:pt x="4266589" y="2244725"/>
                </a:lnTo>
                <a:lnTo>
                  <a:pt x="4637005" y="2522538"/>
                </a:lnTo>
                <a:lnTo>
                  <a:pt x="4637005" y="6858000"/>
                </a:lnTo>
                <a:lnTo>
                  <a:pt x="0" y="6858000"/>
                </a:lnTo>
                <a:close/>
              </a:path>
            </a:pathLst>
          </a:custGeom>
          <a:solidFill>
            <a:srgbClr val="212121"/>
          </a:solidFill>
          <a:ln>
            <a:noFill/>
            <a:headEnd/>
            <a:tailEnd/>
          </a:ln>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3512D594-F979-44BE-960D-86D277C309EF}"/>
              </a:ext>
            </a:extLst>
          </p:cNvPr>
          <p:cNvSpPr>
            <a:spLocks noGrp="1"/>
          </p:cNvSpPr>
          <p:nvPr>
            <p:ph type="title"/>
          </p:nvPr>
        </p:nvSpPr>
        <p:spPr>
          <a:xfrm>
            <a:off x="451514" y="457201"/>
            <a:ext cx="3575737" cy="1332688"/>
          </a:xfrm>
        </p:spPr>
        <p:txBody>
          <a:bodyPr anchor="b">
            <a:normAutofit/>
          </a:bodyPr>
          <a:lstStyle/>
          <a:p>
            <a:pPr algn="ctr"/>
            <a:r>
              <a:rPr lang="en-IN" sz="3200">
                <a:solidFill>
                  <a:srgbClr val="FFFFFF"/>
                </a:solidFill>
              </a:rPr>
              <a:t>Detailed Description</a:t>
            </a:r>
          </a:p>
        </p:txBody>
      </p:sp>
      <p:sp>
        <p:nvSpPr>
          <p:cNvPr id="3" name="Content Placeholder 2">
            <a:extLst>
              <a:ext uri="{FF2B5EF4-FFF2-40B4-BE49-F238E27FC236}">
                <a16:creationId xmlns:a16="http://schemas.microsoft.com/office/drawing/2014/main" id="{3C48B64B-72F0-4D85-9C7E-55429D1AEBC9}"/>
              </a:ext>
            </a:extLst>
          </p:cNvPr>
          <p:cNvSpPr>
            <a:spLocks noGrp="1"/>
          </p:cNvSpPr>
          <p:nvPr>
            <p:ph idx="1"/>
          </p:nvPr>
        </p:nvSpPr>
        <p:spPr>
          <a:xfrm>
            <a:off x="451514" y="2046514"/>
            <a:ext cx="3575737" cy="3994848"/>
          </a:xfrm>
        </p:spPr>
        <p:txBody>
          <a:bodyPr>
            <a:normAutofit/>
          </a:bodyPr>
          <a:lstStyle/>
          <a:p>
            <a:r>
              <a:rPr lang="en-IN" b="1" dirty="0">
                <a:solidFill>
                  <a:schemeClr val="bg1"/>
                </a:solidFill>
              </a:rPr>
              <a:t>Module: Dashboard</a:t>
            </a:r>
          </a:p>
          <a:p>
            <a:r>
              <a:rPr lang="en-IN" b="1" dirty="0">
                <a:solidFill>
                  <a:schemeClr val="bg2">
                    <a:lumMod val="75000"/>
                  </a:schemeClr>
                </a:solidFill>
              </a:rPr>
              <a:t>Once logged in, the user will first be directed to Dashboard, which is a FULLY PERSONALIZED page for every user which contains username, their liked thread, their threads, also can navigate to editing profile; forums page; etc.</a:t>
            </a:r>
          </a:p>
        </p:txBody>
      </p:sp>
      <p:pic>
        <p:nvPicPr>
          <p:cNvPr id="5" name="Picture 4">
            <a:extLst>
              <a:ext uri="{FF2B5EF4-FFF2-40B4-BE49-F238E27FC236}">
                <a16:creationId xmlns:a16="http://schemas.microsoft.com/office/drawing/2014/main" id="{6F04A508-C158-4B50-9FD9-90DDABA9AC31}"/>
              </a:ext>
            </a:extLst>
          </p:cNvPr>
          <p:cNvPicPr>
            <a:picLocks noChangeAspect="1"/>
          </p:cNvPicPr>
          <p:nvPr/>
        </p:nvPicPr>
        <p:blipFill>
          <a:blip r:embed="rId2"/>
          <a:stretch>
            <a:fillRect/>
          </a:stretch>
        </p:blipFill>
        <p:spPr>
          <a:xfrm>
            <a:off x="4745904" y="1274374"/>
            <a:ext cx="7337196" cy="3664736"/>
          </a:xfrm>
          <a:prstGeom prst="rect">
            <a:avLst/>
          </a:prstGeom>
        </p:spPr>
      </p:pic>
    </p:spTree>
    <p:extLst>
      <p:ext uri="{BB962C8B-B14F-4D97-AF65-F5344CB8AC3E}">
        <p14:creationId xmlns:p14="http://schemas.microsoft.com/office/powerpoint/2010/main" val="2943353479"/>
      </p:ext>
    </p:extLst>
  </p:cSld>
  <p:clrMapOvr>
    <a:overrideClrMapping bg1="lt1" tx1="dk1" bg2="lt2" tx2="dk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D90386-6A7C-4220-9AEA-7792CD1D4E8A}"/>
              </a:ext>
            </a:extLst>
          </p:cNvPr>
          <p:cNvSpPr>
            <a:spLocks noGrp="1"/>
          </p:cNvSpPr>
          <p:nvPr>
            <p:ph type="title"/>
          </p:nvPr>
        </p:nvSpPr>
        <p:spPr>
          <a:xfrm>
            <a:off x="566112" y="447188"/>
            <a:ext cx="10571998" cy="970450"/>
          </a:xfr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p>
            <a:r>
              <a:rPr lang="en-IN" dirty="0">
                <a:solidFill>
                  <a:schemeClr val="bg2">
                    <a:lumMod val="85000"/>
                    <a:lumOff val="15000"/>
                  </a:schemeClr>
                </a:solidFill>
              </a:rPr>
              <a:t>Introduction &amp; Abstract</a:t>
            </a:r>
          </a:p>
        </p:txBody>
      </p:sp>
      <p:sp>
        <p:nvSpPr>
          <p:cNvPr id="3" name="Content Placeholder 2">
            <a:extLst>
              <a:ext uri="{FF2B5EF4-FFF2-40B4-BE49-F238E27FC236}">
                <a16:creationId xmlns:a16="http://schemas.microsoft.com/office/drawing/2014/main" id="{F1AA4502-B31C-4653-8B1C-3CC92BD37290}"/>
              </a:ext>
            </a:extLst>
          </p:cNvPr>
          <p:cNvSpPr>
            <a:spLocks noGrp="1"/>
          </p:cNvSpPr>
          <p:nvPr>
            <p:ph idx="1"/>
          </p:nvPr>
        </p:nvSpPr>
        <p:spPr>
          <a:xfrm>
            <a:off x="566112" y="2365649"/>
            <a:ext cx="11059776" cy="4045163"/>
          </a:xfrm>
        </p:spPr>
        <p:txBody>
          <a:bodyPr>
            <a:normAutofit fontScale="92500" lnSpcReduction="10000"/>
          </a:bodyPr>
          <a:lstStyle/>
          <a:p>
            <a:r>
              <a:rPr lang="en-GB" b="0" i="0" dirty="0">
                <a:effectLst/>
              </a:rPr>
              <a:t>The notion of Space and the Cosmos and its entirety has always existed in the minds for humanity in some form or another from thousands of years. Back when Ptolemy proposed that the Earth was the </a:t>
            </a:r>
            <a:r>
              <a:rPr lang="en-GB" dirty="0"/>
              <a:t>centre</a:t>
            </a:r>
            <a:r>
              <a:rPr lang="en-GB" b="0" i="0" dirty="0">
                <a:effectLst/>
              </a:rPr>
              <a:t> of the Universe. And this was the widely accepted theory, until Copernicus came by and said that the Sun is the centre.  But was humiliated and mocked.</a:t>
            </a:r>
            <a:endParaRPr lang="en-GB" dirty="0"/>
          </a:p>
          <a:p>
            <a:r>
              <a:rPr lang="en-GB" b="0" i="0" dirty="0">
                <a:effectLst/>
              </a:rPr>
              <a:t>Galileo Galilei was almost executed for proposing the Helio-centric theory because of his invention of the working telescope. We can see a pattern in almost all the cases in the past and the present where revolutionary ideologies are suppressed due to a lack of knowledge by the suppressors. </a:t>
            </a:r>
          </a:p>
          <a:p>
            <a:r>
              <a:rPr lang="en-GB" dirty="0"/>
              <a:t>In this day and time, it still happens. Now, it is time to change that, especially since by the day, Space travel and settlement edges ever so slightly to humanity’s accessibility. Soon, in the future, it will be everybody’s necessity to know about our beautiful Universe and beyond not as a scholar, but as a human.</a:t>
            </a:r>
          </a:p>
          <a:p>
            <a:r>
              <a:rPr lang="en-GB" b="0" i="0" dirty="0">
                <a:effectLst/>
              </a:rPr>
              <a:t>Hence</a:t>
            </a:r>
            <a:r>
              <a:rPr lang="en-GB" dirty="0"/>
              <a:t>, the necessity for as many resources as possible for people to learn about our Cosmic Environment, may it be from amateur astronomy or learning deep concepts about space. This is provided by BITSPACE.</a:t>
            </a:r>
            <a:endParaRPr lang="en-GB" b="0" i="0" dirty="0">
              <a:effectLst/>
            </a:endParaRPr>
          </a:p>
        </p:txBody>
      </p:sp>
      <p:pic>
        <p:nvPicPr>
          <p:cNvPr id="5" name="Graphic 4" descr="Outer Space Landscape">
            <a:extLst>
              <a:ext uri="{FF2B5EF4-FFF2-40B4-BE49-F238E27FC236}">
                <a16:creationId xmlns:a16="http://schemas.microsoft.com/office/drawing/2014/main" id="{E43E6F4E-0957-4F53-875F-9B6B088ABF7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flipH="1">
            <a:off x="11277600" y="1171877"/>
            <a:ext cx="914400" cy="914400"/>
          </a:xfrm>
          <a:prstGeom prst="rect">
            <a:avLst/>
          </a:prstGeom>
        </p:spPr>
      </p:pic>
    </p:spTree>
    <p:extLst>
      <p:ext uri="{BB962C8B-B14F-4D97-AF65-F5344CB8AC3E}">
        <p14:creationId xmlns:p14="http://schemas.microsoft.com/office/powerpoint/2010/main" val="36053533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E2264E67-6F59-4D8D-8E5F-8245B0FEAE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3" y="0"/>
            <a:ext cx="12187427"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23">
            <a:extLst>
              <a:ext uri="{FF2B5EF4-FFF2-40B4-BE49-F238E27FC236}">
                <a16:creationId xmlns:a16="http://schemas.microsoft.com/office/drawing/2014/main" id="{158E1C6E-D299-4F5D-B15B-155EBF7F62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4637005" cy="6858000"/>
          </a:xfrm>
          <a:custGeom>
            <a:avLst/>
            <a:gdLst>
              <a:gd name="connsiteX0" fmla="*/ 0 w 4637005"/>
              <a:gd name="connsiteY0" fmla="*/ 0 h 6858000"/>
              <a:gd name="connsiteX1" fmla="*/ 4637005 w 4637005"/>
              <a:gd name="connsiteY1" fmla="*/ 0 h 6858000"/>
              <a:gd name="connsiteX2" fmla="*/ 4637005 w 4637005"/>
              <a:gd name="connsiteY2" fmla="*/ 1900238 h 6858000"/>
              <a:gd name="connsiteX3" fmla="*/ 4266589 w 4637005"/>
              <a:gd name="connsiteY3" fmla="*/ 2178050 h 6858000"/>
              <a:gd name="connsiteX4" fmla="*/ 4262355 w 4637005"/>
              <a:gd name="connsiteY4" fmla="*/ 2184400 h 6858000"/>
              <a:gd name="connsiteX5" fmla="*/ 4256005 w 4637005"/>
              <a:gd name="connsiteY5" fmla="*/ 2193925 h 6858000"/>
              <a:gd name="connsiteX6" fmla="*/ 4249655 w 4637005"/>
              <a:gd name="connsiteY6" fmla="*/ 2201863 h 6858000"/>
              <a:gd name="connsiteX7" fmla="*/ 4249655 w 4637005"/>
              <a:gd name="connsiteY7" fmla="*/ 2211388 h 6858000"/>
              <a:gd name="connsiteX8" fmla="*/ 4249655 w 4637005"/>
              <a:gd name="connsiteY8" fmla="*/ 2220913 h 6858000"/>
              <a:gd name="connsiteX9" fmla="*/ 4256005 w 4637005"/>
              <a:gd name="connsiteY9" fmla="*/ 2228850 h 6858000"/>
              <a:gd name="connsiteX10" fmla="*/ 4262355 w 4637005"/>
              <a:gd name="connsiteY10" fmla="*/ 2238375 h 6858000"/>
              <a:gd name="connsiteX11" fmla="*/ 4266589 w 4637005"/>
              <a:gd name="connsiteY11" fmla="*/ 2244725 h 6858000"/>
              <a:gd name="connsiteX12" fmla="*/ 4637005 w 4637005"/>
              <a:gd name="connsiteY12" fmla="*/ 2522538 h 6858000"/>
              <a:gd name="connsiteX13" fmla="*/ 4637005 w 4637005"/>
              <a:gd name="connsiteY13" fmla="*/ 6858000 h 6858000"/>
              <a:gd name="connsiteX14" fmla="*/ 0 w 4637005"/>
              <a:gd name="connsiteY1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637005" h="6858000">
                <a:moveTo>
                  <a:pt x="0" y="0"/>
                </a:moveTo>
                <a:lnTo>
                  <a:pt x="4637005" y="0"/>
                </a:lnTo>
                <a:lnTo>
                  <a:pt x="4637005" y="1900238"/>
                </a:lnTo>
                <a:lnTo>
                  <a:pt x="4266589" y="2178050"/>
                </a:lnTo>
                <a:lnTo>
                  <a:pt x="4262355" y="2184400"/>
                </a:lnTo>
                <a:lnTo>
                  <a:pt x="4256005" y="2193925"/>
                </a:lnTo>
                <a:lnTo>
                  <a:pt x="4249655" y="2201863"/>
                </a:lnTo>
                <a:lnTo>
                  <a:pt x="4249655" y="2211388"/>
                </a:lnTo>
                <a:lnTo>
                  <a:pt x="4249655" y="2220913"/>
                </a:lnTo>
                <a:lnTo>
                  <a:pt x="4256005" y="2228850"/>
                </a:lnTo>
                <a:lnTo>
                  <a:pt x="4262355" y="2238375"/>
                </a:lnTo>
                <a:lnTo>
                  <a:pt x="4266589" y="2244725"/>
                </a:lnTo>
                <a:lnTo>
                  <a:pt x="4637005" y="2522538"/>
                </a:lnTo>
                <a:lnTo>
                  <a:pt x="4637005" y="6858000"/>
                </a:lnTo>
                <a:lnTo>
                  <a:pt x="0" y="6858000"/>
                </a:lnTo>
                <a:close/>
              </a:path>
            </a:pathLst>
          </a:custGeom>
          <a:solidFill>
            <a:srgbClr val="212121"/>
          </a:solidFill>
          <a:ln>
            <a:noFill/>
            <a:headEnd/>
            <a:tailEnd/>
          </a:ln>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3512D594-F979-44BE-960D-86D277C309EF}"/>
              </a:ext>
            </a:extLst>
          </p:cNvPr>
          <p:cNvSpPr>
            <a:spLocks noGrp="1"/>
          </p:cNvSpPr>
          <p:nvPr>
            <p:ph type="title"/>
          </p:nvPr>
        </p:nvSpPr>
        <p:spPr>
          <a:xfrm>
            <a:off x="451514" y="457201"/>
            <a:ext cx="3575737" cy="1332688"/>
          </a:xfrm>
        </p:spPr>
        <p:txBody>
          <a:bodyPr anchor="b">
            <a:normAutofit/>
          </a:bodyPr>
          <a:lstStyle/>
          <a:p>
            <a:pPr algn="ctr"/>
            <a:r>
              <a:rPr lang="en-IN" sz="3200">
                <a:solidFill>
                  <a:srgbClr val="FFFFFF"/>
                </a:solidFill>
              </a:rPr>
              <a:t>Detailed Description</a:t>
            </a:r>
          </a:p>
        </p:txBody>
      </p:sp>
      <p:sp>
        <p:nvSpPr>
          <p:cNvPr id="3" name="Content Placeholder 2">
            <a:extLst>
              <a:ext uri="{FF2B5EF4-FFF2-40B4-BE49-F238E27FC236}">
                <a16:creationId xmlns:a16="http://schemas.microsoft.com/office/drawing/2014/main" id="{3C48B64B-72F0-4D85-9C7E-55429D1AEBC9}"/>
              </a:ext>
            </a:extLst>
          </p:cNvPr>
          <p:cNvSpPr>
            <a:spLocks noGrp="1"/>
          </p:cNvSpPr>
          <p:nvPr>
            <p:ph idx="1"/>
          </p:nvPr>
        </p:nvSpPr>
        <p:spPr>
          <a:xfrm>
            <a:off x="603914" y="1979944"/>
            <a:ext cx="3575737" cy="2898112"/>
          </a:xfrm>
        </p:spPr>
        <p:txBody>
          <a:bodyPr>
            <a:normAutofit/>
          </a:bodyPr>
          <a:lstStyle/>
          <a:p>
            <a:r>
              <a:rPr lang="en-IN" b="1" dirty="0">
                <a:solidFill>
                  <a:schemeClr val="bg1"/>
                </a:solidFill>
              </a:rPr>
              <a:t>Module: Edit Profile</a:t>
            </a:r>
          </a:p>
          <a:p>
            <a:r>
              <a:rPr lang="en-IN" b="1" dirty="0">
                <a:solidFill>
                  <a:schemeClr val="bg2">
                    <a:lumMod val="75000"/>
                  </a:schemeClr>
                </a:solidFill>
              </a:rPr>
              <a:t>Allows user to update credentials</a:t>
            </a:r>
          </a:p>
        </p:txBody>
      </p:sp>
      <p:pic>
        <p:nvPicPr>
          <p:cNvPr id="5" name="Picture 4">
            <a:extLst>
              <a:ext uri="{FF2B5EF4-FFF2-40B4-BE49-F238E27FC236}">
                <a16:creationId xmlns:a16="http://schemas.microsoft.com/office/drawing/2014/main" id="{9ED4D303-92F4-48FD-BB88-818A06604953}"/>
              </a:ext>
            </a:extLst>
          </p:cNvPr>
          <p:cNvPicPr>
            <a:picLocks noChangeAspect="1"/>
          </p:cNvPicPr>
          <p:nvPr/>
        </p:nvPicPr>
        <p:blipFill>
          <a:blip r:embed="rId2"/>
          <a:stretch>
            <a:fillRect/>
          </a:stretch>
        </p:blipFill>
        <p:spPr>
          <a:xfrm>
            <a:off x="4778993" y="1234911"/>
            <a:ext cx="7286288" cy="3643145"/>
          </a:xfrm>
          <a:prstGeom prst="rect">
            <a:avLst/>
          </a:prstGeom>
        </p:spPr>
      </p:pic>
    </p:spTree>
    <p:extLst>
      <p:ext uri="{BB962C8B-B14F-4D97-AF65-F5344CB8AC3E}">
        <p14:creationId xmlns:p14="http://schemas.microsoft.com/office/powerpoint/2010/main" val="3382236939"/>
      </p:ext>
    </p:extLst>
  </p:cSld>
  <p:clrMapOvr>
    <a:overrideClrMapping bg1="lt1" tx1="dk1" bg2="lt2" tx2="dk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E2264E67-6F59-4D8D-8E5F-8245B0FEAE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3" y="0"/>
            <a:ext cx="12187427"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23">
            <a:extLst>
              <a:ext uri="{FF2B5EF4-FFF2-40B4-BE49-F238E27FC236}">
                <a16:creationId xmlns:a16="http://schemas.microsoft.com/office/drawing/2014/main" id="{158E1C6E-D299-4F5D-B15B-155EBF7F62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4637005" cy="6858000"/>
          </a:xfrm>
          <a:custGeom>
            <a:avLst/>
            <a:gdLst>
              <a:gd name="connsiteX0" fmla="*/ 0 w 4637005"/>
              <a:gd name="connsiteY0" fmla="*/ 0 h 6858000"/>
              <a:gd name="connsiteX1" fmla="*/ 4637005 w 4637005"/>
              <a:gd name="connsiteY1" fmla="*/ 0 h 6858000"/>
              <a:gd name="connsiteX2" fmla="*/ 4637005 w 4637005"/>
              <a:gd name="connsiteY2" fmla="*/ 1900238 h 6858000"/>
              <a:gd name="connsiteX3" fmla="*/ 4266589 w 4637005"/>
              <a:gd name="connsiteY3" fmla="*/ 2178050 h 6858000"/>
              <a:gd name="connsiteX4" fmla="*/ 4262355 w 4637005"/>
              <a:gd name="connsiteY4" fmla="*/ 2184400 h 6858000"/>
              <a:gd name="connsiteX5" fmla="*/ 4256005 w 4637005"/>
              <a:gd name="connsiteY5" fmla="*/ 2193925 h 6858000"/>
              <a:gd name="connsiteX6" fmla="*/ 4249655 w 4637005"/>
              <a:gd name="connsiteY6" fmla="*/ 2201863 h 6858000"/>
              <a:gd name="connsiteX7" fmla="*/ 4249655 w 4637005"/>
              <a:gd name="connsiteY7" fmla="*/ 2211388 h 6858000"/>
              <a:gd name="connsiteX8" fmla="*/ 4249655 w 4637005"/>
              <a:gd name="connsiteY8" fmla="*/ 2220913 h 6858000"/>
              <a:gd name="connsiteX9" fmla="*/ 4256005 w 4637005"/>
              <a:gd name="connsiteY9" fmla="*/ 2228850 h 6858000"/>
              <a:gd name="connsiteX10" fmla="*/ 4262355 w 4637005"/>
              <a:gd name="connsiteY10" fmla="*/ 2238375 h 6858000"/>
              <a:gd name="connsiteX11" fmla="*/ 4266589 w 4637005"/>
              <a:gd name="connsiteY11" fmla="*/ 2244725 h 6858000"/>
              <a:gd name="connsiteX12" fmla="*/ 4637005 w 4637005"/>
              <a:gd name="connsiteY12" fmla="*/ 2522538 h 6858000"/>
              <a:gd name="connsiteX13" fmla="*/ 4637005 w 4637005"/>
              <a:gd name="connsiteY13" fmla="*/ 6858000 h 6858000"/>
              <a:gd name="connsiteX14" fmla="*/ 0 w 4637005"/>
              <a:gd name="connsiteY1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637005" h="6858000">
                <a:moveTo>
                  <a:pt x="0" y="0"/>
                </a:moveTo>
                <a:lnTo>
                  <a:pt x="4637005" y="0"/>
                </a:lnTo>
                <a:lnTo>
                  <a:pt x="4637005" y="1900238"/>
                </a:lnTo>
                <a:lnTo>
                  <a:pt x="4266589" y="2178050"/>
                </a:lnTo>
                <a:lnTo>
                  <a:pt x="4262355" y="2184400"/>
                </a:lnTo>
                <a:lnTo>
                  <a:pt x="4256005" y="2193925"/>
                </a:lnTo>
                <a:lnTo>
                  <a:pt x="4249655" y="2201863"/>
                </a:lnTo>
                <a:lnTo>
                  <a:pt x="4249655" y="2211388"/>
                </a:lnTo>
                <a:lnTo>
                  <a:pt x="4249655" y="2220913"/>
                </a:lnTo>
                <a:lnTo>
                  <a:pt x="4256005" y="2228850"/>
                </a:lnTo>
                <a:lnTo>
                  <a:pt x="4262355" y="2238375"/>
                </a:lnTo>
                <a:lnTo>
                  <a:pt x="4266589" y="2244725"/>
                </a:lnTo>
                <a:lnTo>
                  <a:pt x="4637005" y="2522538"/>
                </a:lnTo>
                <a:lnTo>
                  <a:pt x="4637005" y="6858000"/>
                </a:lnTo>
                <a:lnTo>
                  <a:pt x="0" y="6858000"/>
                </a:lnTo>
                <a:close/>
              </a:path>
            </a:pathLst>
          </a:custGeom>
          <a:solidFill>
            <a:srgbClr val="212121"/>
          </a:solidFill>
          <a:ln>
            <a:noFill/>
            <a:headEnd/>
            <a:tailEnd/>
          </a:ln>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3512D594-F979-44BE-960D-86D277C309EF}"/>
              </a:ext>
            </a:extLst>
          </p:cNvPr>
          <p:cNvSpPr>
            <a:spLocks noGrp="1"/>
          </p:cNvSpPr>
          <p:nvPr>
            <p:ph type="title"/>
          </p:nvPr>
        </p:nvSpPr>
        <p:spPr>
          <a:xfrm>
            <a:off x="451514" y="457201"/>
            <a:ext cx="3575737" cy="1332688"/>
          </a:xfrm>
        </p:spPr>
        <p:txBody>
          <a:bodyPr anchor="b">
            <a:normAutofit/>
          </a:bodyPr>
          <a:lstStyle/>
          <a:p>
            <a:pPr algn="ctr"/>
            <a:r>
              <a:rPr lang="en-IN" sz="3200">
                <a:solidFill>
                  <a:srgbClr val="FFFFFF"/>
                </a:solidFill>
              </a:rPr>
              <a:t>Detailed Description</a:t>
            </a:r>
          </a:p>
        </p:txBody>
      </p:sp>
      <p:sp>
        <p:nvSpPr>
          <p:cNvPr id="8" name="Content Placeholder 2">
            <a:extLst>
              <a:ext uri="{FF2B5EF4-FFF2-40B4-BE49-F238E27FC236}">
                <a16:creationId xmlns:a16="http://schemas.microsoft.com/office/drawing/2014/main" id="{3782C858-09DE-4834-BD57-99779AB7458C}"/>
              </a:ext>
            </a:extLst>
          </p:cNvPr>
          <p:cNvSpPr txBox="1">
            <a:spLocks/>
          </p:cNvSpPr>
          <p:nvPr/>
        </p:nvSpPr>
        <p:spPr>
          <a:xfrm>
            <a:off x="390906" y="1998663"/>
            <a:ext cx="3696951" cy="3636511"/>
          </a:xfrm>
          <a:prstGeom prst="rect">
            <a:avLst/>
          </a:prstGeom>
          <a:effectLst>
            <a:outerShdw blurRad="50800" dir="14400000">
              <a:srgbClr val="000000">
                <a:alpha val="40000"/>
              </a:srgbClr>
            </a:outerShdw>
          </a:effectLst>
        </p:spPr>
        <p:txBody>
          <a:bodyPr vert="horz" lIns="91440" tIns="45720" rIns="91440" bIns="45720" rtlCol="0" anchor="ctr">
            <a:normAutofit/>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r>
              <a:rPr lang="en-IN" b="1" dirty="0">
                <a:solidFill>
                  <a:schemeClr val="bg1"/>
                </a:solidFill>
              </a:rPr>
              <a:t>Module: Forums- homepage</a:t>
            </a:r>
          </a:p>
          <a:p>
            <a:r>
              <a:rPr lang="en-IN" b="1" dirty="0">
                <a:solidFill>
                  <a:schemeClr val="bg2">
                    <a:lumMod val="75000"/>
                  </a:schemeClr>
                </a:solidFill>
              </a:rPr>
              <a:t>Main Forums page; includes main list of categories; allows user to route to a page containing full list of threads in a particular category; also allows user to write a thread</a:t>
            </a:r>
          </a:p>
        </p:txBody>
      </p:sp>
      <p:pic>
        <p:nvPicPr>
          <p:cNvPr id="4" name="Picture 3">
            <a:extLst>
              <a:ext uri="{FF2B5EF4-FFF2-40B4-BE49-F238E27FC236}">
                <a16:creationId xmlns:a16="http://schemas.microsoft.com/office/drawing/2014/main" id="{059225E5-DE7B-4F4A-B98D-142A0E074BFC}"/>
              </a:ext>
            </a:extLst>
          </p:cNvPr>
          <p:cNvPicPr>
            <a:picLocks noChangeAspect="1"/>
          </p:cNvPicPr>
          <p:nvPr/>
        </p:nvPicPr>
        <p:blipFill>
          <a:blip r:embed="rId2"/>
          <a:stretch>
            <a:fillRect/>
          </a:stretch>
        </p:blipFill>
        <p:spPr>
          <a:xfrm>
            <a:off x="4893370" y="1253765"/>
            <a:ext cx="7042265" cy="3506291"/>
          </a:xfrm>
          <a:prstGeom prst="rect">
            <a:avLst/>
          </a:prstGeom>
        </p:spPr>
      </p:pic>
    </p:spTree>
    <p:extLst>
      <p:ext uri="{BB962C8B-B14F-4D97-AF65-F5344CB8AC3E}">
        <p14:creationId xmlns:p14="http://schemas.microsoft.com/office/powerpoint/2010/main" val="2678734737"/>
      </p:ext>
    </p:extLst>
  </p:cSld>
  <p:clrMapOvr>
    <a:overrideClrMapping bg1="lt1" tx1="dk1" bg2="lt2" tx2="dk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E2264E67-6F59-4D8D-8E5F-8245B0FEAE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3" y="0"/>
            <a:ext cx="12187427"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23">
            <a:extLst>
              <a:ext uri="{FF2B5EF4-FFF2-40B4-BE49-F238E27FC236}">
                <a16:creationId xmlns:a16="http://schemas.microsoft.com/office/drawing/2014/main" id="{158E1C6E-D299-4F5D-B15B-155EBF7F62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4637005" cy="6858000"/>
          </a:xfrm>
          <a:custGeom>
            <a:avLst/>
            <a:gdLst>
              <a:gd name="connsiteX0" fmla="*/ 0 w 4637005"/>
              <a:gd name="connsiteY0" fmla="*/ 0 h 6858000"/>
              <a:gd name="connsiteX1" fmla="*/ 4637005 w 4637005"/>
              <a:gd name="connsiteY1" fmla="*/ 0 h 6858000"/>
              <a:gd name="connsiteX2" fmla="*/ 4637005 w 4637005"/>
              <a:gd name="connsiteY2" fmla="*/ 1900238 h 6858000"/>
              <a:gd name="connsiteX3" fmla="*/ 4266589 w 4637005"/>
              <a:gd name="connsiteY3" fmla="*/ 2178050 h 6858000"/>
              <a:gd name="connsiteX4" fmla="*/ 4262355 w 4637005"/>
              <a:gd name="connsiteY4" fmla="*/ 2184400 h 6858000"/>
              <a:gd name="connsiteX5" fmla="*/ 4256005 w 4637005"/>
              <a:gd name="connsiteY5" fmla="*/ 2193925 h 6858000"/>
              <a:gd name="connsiteX6" fmla="*/ 4249655 w 4637005"/>
              <a:gd name="connsiteY6" fmla="*/ 2201863 h 6858000"/>
              <a:gd name="connsiteX7" fmla="*/ 4249655 w 4637005"/>
              <a:gd name="connsiteY7" fmla="*/ 2211388 h 6858000"/>
              <a:gd name="connsiteX8" fmla="*/ 4249655 w 4637005"/>
              <a:gd name="connsiteY8" fmla="*/ 2220913 h 6858000"/>
              <a:gd name="connsiteX9" fmla="*/ 4256005 w 4637005"/>
              <a:gd name="connsiteY9" fmla="*/ 2228850 h 6858000"/>
              <a:gd name="connsiteX10" fmla="*/ 4262355 w 4637005"/>
              <a:gd name="connsiteY10" fmla="*/ 2238375 h 6858000"/>
              <a:gd name="connsiteX11" fmla="*/ 4266589 w 4637005"/>
              <a:gd name="connsiteY11" fmla="*/ 2244725 h 6858000"/>
              <a:gd name="connsiteX12" fmla="*/ 4637005 w 4637005"/>
              <a:gd name="connsiteY12" fmla="*/ 2522538 h 6858000"/>
              <a:gd name="connsiteX13" fmla="*/ 4637005 w 4637005"/>
              <a:gd name="connsiteY13" fmla="*/ 6858000 h 6858000"/>
              <a:gd name="connsiteX14" fmla="*/ 0 w 4637005"/>
              <a:gd name="connsiteY1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637005" h="6858000">
                <a:moveTo>
                  <a:pt x="0" y="0"/>
                </a:moveTo>
                <a:lnTo>
                  <a:pt x="4637005" y="0"/>
                </a:lnTo>
                <a:lnTo>
                  <a:pt x="4637005" y="1900238"/>
                </a:lnTo>
                <a:lnTo>
                  <a:pt x="4266589" y="2178050"/>
                </a:lnTo>
                <a:lnTo>
                  <a:pt x="4262355" y="2184400"/>
                </a:lnTo>
                <a:lnTo>
                  <a:pt x="4256005" y="2193925"/>
                </a:lnTo>
                <a:lnTo>
                  <a:pt x="4249655" y="2201863"/>
                </a:lnTo>
                <a:lnTo>
                  <a:pt x="4249655" y="2211388"/>
                </a:lnTo>
                <a:lnTo>
                  <a:pt x="4249655" y="2220913"/>
                </a:lnTo>
                <a:lnTo>
                  <a:pt x="4256005" y="2228850"/>
                </a:lnTo>
                <a:lnTo>
                  <a:pt x="4262355" y="2238375"/>
                </a:lnTo>
                <a:lnTo>
                  <a:pt x="4266589" y="2244725"/>
                </a:lnTo>
                <a:lnTo>
                  <a:pt x="4637005" y="2522538"/>
                </a:lnTo>
                <a:lnTo>
                  <a:pt x="4637005" y="6858000"/>
                </a:lnTo>
                <a:lnTo>
                  <a:pt x="0" y="6858000"/>
                </a:lnTo>
                <a:close/>
              </a:path>
            </a:pathLst>
          </a:custGeom>
          <a:solidFill>
            <a:srgbClr val="212121"/>
          </a:solidFill>
          <a:ln>
            <a:noFill/>
            <a:headEnd/>
            <a:tailEnd/>
          </a:ln>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3512D594-F979-44BE-960D-86D277C309EF}"/>
              </a:ext>
            </a:extLst>
          </p:cNvPr>
          <p:cNvSpPr>
            <a:spLocks noGrp="1"/>
          </p:cNvSpPr>
          <p:nvPr>
            <p:ph type="title"/>
          </p:nvPr>
        </p:nvSpPr>
        <p:spPr>
          <a:xfrm>
            <a:off x="451514" y="457201"/>
            <a:ext cx="3575737" cy="1332688"/>
          </a:xfrm>
        </p:spPr>
        <p:txBody>
          <a:bodyPr anchor="b">
            <a:normAutofit/>
          </a:bodyPr>
          <a:lstStyle/>
          <a:p>
            <a:pPr algn="ctr"/>
            <a:r>
              <a:rPr lang="en-IN" sz="3200">
                <a:solidFill>
                  <a:srgbClr val="FFFFFF"/>
                </a:solidFill>
              </a:rPr>
              <a:t>Detailed Description</a:t>
            </a:r>
          </a:p>
        </p:txBody>
      </p:sp>
      <p:sp>
        <p:nvSpPr>
          <p:cNvPr id="8" name="Content Placeholder 2">
            <a:extLst>
              <a:ext uri="{FF2B5EF4-FFF2-40B4-BE49-F238E27FC236}">
                <a16:creationId xmlns:a16="http://schemas.microsoft.com/office/drawing/2014/main" id="{3782C858-09DE-4834-BD57-99779AB7458C}"/>
              </a:ext>
            </a:extLst>
          </p:cNvPr>
          <p:cNvSpPr txBox="1">
            <a:spLocks/>
          </p:cNvSpPr>
          <p:nvPr/>
        </p:nvSpPr>
        <p:spPr>
          <a:xfrm>
            <a:off x="390906" y="1998663"/>
            <a:ext cx="3696951" cy="3636511"/>
          </a:xfrm>
          <a:prstGeom prst="rect">
            <a:avLst/>
          </a:prstGeom>
          <a:effectLst>
            <a:outerShdw blurRad="50800" dir="14400000">
              <a:srgbClr val="000000">
                <a:alpha val="40000"/>
              </a:srgbClr>
            </a:outerShdw>
          </a:effectLst>
        </p:spPr>
        <p:txBody>
          <a:bodyPr vert="horz" lIns="91440" tIns="45720" rIns="91440" bIns="45720" rtlCol="0" anchor="ctr">
            <a:normAutofit/>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r>
              <a:rPr lang="en-IN" b="1" dirty="0">
                <a:solidFill>
                  <a:schemeClr val="bg1"/>
                </a:solidFill>
              </a:rPr>
              <a:t>Module: Forum Category-wise list</a:t>
            </a:r>
          </a:p>
          <a:p>
            <a:r>
              <a:rPr lang="en-IN" b="1" dirty="0">
                <a:solidFill>
                  <a:schemeClr val="accent6">
                    <a:lumMod val="60000"/>
                    <a:lumOff val="40000"/>
                  </a:schemeClr>
                </a:solidFill>
              </a:rPr>
              <a:t>Renders the list of all threads in a particular category</a:t>
            </a:r>
          </a:p>
        </p:txBody>
      </p:sp>
      <p:pic>
        <p:nvPicPr>
          <p:cNvPr id="4" name="Picture 3">
            <a:extLst>
              <a:ext uri="{FF2B5EF4-FFF2-40B4-BE49-F238E27FC236}">
                <a16:creationId xmlns:a16="http://schemas.microsoft.com/office/drawing/2014/main" id="{BEB7D219-61E0-4AA3-8BC3-DF4AABB65EA8}"/>
              </a:ext>
            </a:extLst>
          </p:cNvPr>
          <p:cNvPicPr>
            <a:picLocks noChangeAspect="1"/>
          </p:cNvPicPr>
          <p:nvPr/>
        </p:nvPicPr>
        <p:blipFill>
          <a:blip r:embed="rId2"/>
          <a:stretch>
            <a:fillRect/>
          </a:stretch>
        </p:blipFill>
        <p:spPr>
          <a:xfrm>
            <a:off x="4864869" y="1385333"/>
            <a:ext cx="7099267" cy="3521595"/>
          </a:xfrm>
          <a:prstGeom prst="rect">
            <a:avLst/>
          </a:prstGeom>
        </p:spPr>
      </p:pic>
    </p:spTree>
    <p:extLst>
      <p:ext uri="{BB962C8B-B14F-4D97-AF65-F5344CB8AC3E}">
        <p14:creationId xmlns:p14="http://schemas.microsoft.com/office/powerpoint/2010/main" val="3647572952"/>
      </p:ext>
    </p:extLst>
  </p:cSld>
  <p:clrMapOvr>
    <a:overrideClrMapping bg1="lt1" tx1="dk1" bg2="lt2" tx2="dk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E2264E67-6F59-4D8D-8E5F-8245B0FEAE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3" y="0"/>
            <a:ext cx="12187427"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23">
            <a:extLst>
              <a:ext uri="{FF2B5EF4-FFF2-40B4-BE49-F238E27FC236}">
                <a16:creationId xmlns:a16="http://schemas.microsoft.com/office/drawing/2014/main" id="{158E1C6E-D299-4F5D-B15B-155EBF7F62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4637005" cy="6858000"/>
          </a:xfrm>
          <a:custGeom>
            <a:avLst/>
            <a:gdLst>
              <a:gd name="connsiteX0" fmla="*/ 0 w 4637005"/>
              <a:gd name="connsiteY0" fmla="*/ 0 h 6858000"/>
              <a:gd name="connsiteX1" fmla="*/ 4637005 w 4637005"/>
              <a:gd name="connsiteY1" fmla="*/ 0 h 6858000"/>
              <a:gd name="connsiteX2" fmla="*/ 4637005 w 4637005"/>
              <a:gd name="connsiteY2" fmla="*/ 1900238 h 6858000"/>
              <a:gd name="connsiteX3" fmla="*/ 4266589 w 4637005"/>
              <a:gd name="connsiteY3" fmla="*/ 2178050 h 6858000"/>
              <a:gd name="connsiteX4" fmla="*/ 4262355 w 4637005"/>
              <a:gd name="connsiteY4" fmla="*/ 2184400 h 6858000"/>
              <a:gd name="connsiteX5" fmla="*/ 4256005 w 4637005"/>
              <a:gd name="connsiteY5" fmla="*/ 2193925 h 6858000"/>
              <a:gd name="connsiteX6" fmla="*/ 4249655 w 4637005"/>
              <a:gd name="connsiteY6" fmla="*/ 2201863 h 6858000"/>
              <a:gd name="connsiteX7" fmla="*/ 4249655 w 4637005"/>
              <a:gd name="connsiteY7" fmla="*/ 2211388 h 6858000"/>
              <a:gd name="connsiteX8" fmla="*/ 4249655 w 4637005"/>
              <a:gd name="connsiteY8" fmla="*/ 2220913 h 6858000"/>
              <a:gd name="connsiteX9" fmla="*/ 4256005 w 4637005"/>
              <a:gd name="connsiteY9" fmla="*/ 2228850 h 6858000"/>
              <a:gd name="connsiteX10" fmla="*/ 4262355 w 4637005"/>
              <a:gd name="connsiteY10" fmla="*/ 2238375 h 6858000"/>
              <a:gd name="connsiteX11" fmla="*/ 4266589 w 4637005"/>
              <a:gd name="connsiteY11" fmla="*/ 2244725 h 6858000"/>
              <a:gd name="connsiteX12" fmla="*/ 4637005 w 4637005"/>
              <a:gd name="connsiteY12" fmla="*/ 2522538 h 6858000"/>
              <a:gd name="connsiteX13" fmla="*/ 4637005 w 4637005"/>
              <a:gd name="connsiteY13" fmla="*/ 6858000 h 6858000"/>
              <a:gd name="connsiteX14" fmla="*/ 0 w 4637005"/>
              <a:gd name="connsiteY1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637005" h="6858000">
                <a:moveTo>
                  <a:pt x="0" y="0"/>
                </a:moveTo>
                <a:lnTo>
                  <a:pt x="4637005" y="0"/>
                </a:lnTo>
                <a:lnTo>
                  <a:pt x="4637005" y="1900238"/>
                </a:lnTo>
                <a:lnTo>
                  <a:pt x="4266589" y="2178050"/>
                </a:lnTo>
                <a:lnTo>
                  <a:pt x="4262355" y="2184400"/>
                </a:lnTo>
                <a:lnTo>
                  <a:pt x="4256005" y="2193925"/>
                </a:lnTo>
                <a:lnTo>
                  <a:pt x="4249655" y="2201863"/>
                </a:lnTo>
                <a:lnTo>
                  <a:pt x="4249655" y="2211388"/>
                </a:lnTo>
                <a:lnTo>
                  <a:pt x="4249655" y="2220913"/>
                </a:lnTo>
                <a:lnTo>
                  <a:pt x="4256005" y="2228850"/>
                </a:lnTo>
                <a:lnTo>
                  <a:pt x="4262355" y="2238375"/>
                </a:lnTo>
                <a:lnTo>
                  <a:pt x="4266589" y="2244725"/>
                </a:lnTo>
                <a:lnTo>
                  <a:pt x="4637005" y="2522538"/>
                </a:lnTo>
                <a:lnTo>
                  <a:pt x="4637005" y="6858000"/>
                </a:lnTo>
                <a:lnTo>
                  <a:pt x="0" y="6858000"/>
                </a:lnTo>
                <a:close/>
              </a:path>
            </a:pathLst>
          </a:custGeom>
          <a:solidFill>
            <a:srgbClr val="212121"/>
          </a:solidFill>
          <a:ln>
            <a:noFill/>
            <a:headEnd/>
            <a:tailEnd/>
          </a:ln>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3512D594-F979-44BE-960D-86D277C309EF}"/>
              </a:ext>
            </a:extLst>
          </p:cNvPr>
          <p:cNvSpPr>
            <a:spLocks noGrp="1"/>
          </p:cNvSpPr>
          <p:nvPr>
            <p:ph type="title"/>
          </p:nvPr>
        </p:nvSpPr>
        <p:spPr>
          <a:xfrm>
            <a:off x="451514" y="457201"/>
            <a:ext cx="3575737" cy="1332688"/>
          </a:xfrm>
        </p:spPr>
        <p:txBody>
          <a:bodyPr anchor="b">
            <a:normAutofit/>
          </a:bodyPr>
          <a:lstStyle/>
          <a:p>
            <a:pPr algn="ctr"/>
            <a:r>
              <a:rPr lang="en-IN" sz="3200">
                <a:solidFill>
                  <a:srgbClr val="FFFFFF"/>
                </a:solidFill>
              </a:rPr>
              <a:t>Detailed Description</a:t>
            </a:r>
          </a:p>
        </p:txBody>
      </p:sp>
      <p:sp>
        <p:nvSpPr>
          <p:cNvPr id="8" name="Content Placeholder 2">
            <a:extLst>
              <a:ext uri="{FF2B5EF4-FFF2-40B4-BE49-F238E27FC236}">
                <a16:creationId xmlns:a16="http://schemas.microsoft.com/office/drawing/2014/main" id="{3782C858-09DE-4834-BD57-99779AB7458C}"/>
              </a:ext>
            </a:extLst>
          </p:cNvPr>
          <p:cNvSpPr txBox="1">
            <a:spLocks/>
          </p:cNvSpPr>
          <p:nvPr/>
        </p:nvSpPr>
        <p:spPr>
          <a:xfrm>
            <a:off x="390906" y="1998663"/>
            <a:ext cx="3696951" cy="3636511"/>
          </a:xfrm>
          <a:prstGeom prst="rect">
            <a:avLst/>
          </a:prstGeom>
          <a:effectLst>
            <a:outerShdw blurRad="50800" dir="14400000">
              <a:srgbClr val="000000">
                <a:alpha val="40000"/>
              </a:srgbClr>
            </a:outerShdw>
          </a:effectLst>
        </p:spPr>
        <p:txBody>
          <a:bodyPr vert="horz" lIns="91440" tIns="45720" rIns="91440" bIns="45720" rtlCol="0" anchor="ctr">
            <a:normAutofit/>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r>
              <a:rPr lang="en-IN" b="1" dirty="0">
                <a:solidFill>
                  <a:schemeClr val="bg1"/>
                </a:solidFill>
              </a:rPr>
              <a:t>Module: Reading a thread</a:t>
            </a:r>
          </a:p>
          <a:p>
            <a:r>
              <a:rPr lang="en-IN" b="1" dirty="0">
                <a:solidFill>
                  <a:schemeClr val="accent6">
                    <a:lumMod val="60000"/>
                    <a:lumOff val="40000"/>
                  </a:schemeClr>
                </a:solidFill>
              </a:rPr>
              <a:t>Users can read a thread and see comments that follow; also comment on the thread themselves and upvote or downvote a thread.</a:t>
            </a:r>
          </a:p>
        </p:txBody>
      </p:sp>
      <p:pic>
        <p:nvPicPr>
          <p:cNvPr id="4" name="Picture 3">
            <a:extLst>
              <a:ext uri="{FF2B5EF4-FFF2-40B4-BE49-F238E27FC236}">
                <a16:creationId xmlns:a16="http://schemas.microsoft.com/office/drawing/2014/main" id="{1A18526C-7908-4E7C-8DDF-979936FBE8BE}"/>
              </a:ext>
            </a:extLst>
          </p:cNvPr>
          <p:cNvPicPr>
            <a:picLocks noChangeAspect="1"/>
          </p:cNvPicPr>
          <p:nvPr/>
        </p:nvPicPr>
        <p:blipFill>
          <a:blip r:embed="rId2"/>
          <a:stretch>
            <a:fillRect/>
          </a:stretch>
        </p:blipFill>
        <p:spPr>
          <a:xfrm>
            <a:off x="4873166" y="1377307"/>
            <a:ext cx="7082672" cy="3518923"/>
          </a:xfrm>
          <a:prstGeom prst="rect">
            <a:avLst/>
          </a:prstGeom>
        </p:spPr>
      </p:pic>
    </p:spTree>
    <p:extLst>
      <p:ext uri="{BB962C8B-B14F-4D97-AF65-F5344CB8AC3E}">
        <p14:creationId xmlns:p14="http://schemas.microsoft.com/office/powerpoint/2010/main" val="1242874974"/>
      </p:ext>
    </p:extLst>
  </p:cSld>
  <p:clrMapOvr>
    <a:overrideClrMapping bg1="lt1" tx1="dk1" bg2="lt2" tx2="dk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E2264E67-6F59-4D8D-8E5F-8245B0FEAE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3" y="0"/>
            <a:ext cx="12187427"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23">
            <a:extLst>
              <a:ext uri="{FF2B5EF4-FFF2-40B4-BE49-F238E27FC236}">
                <a16:creationId xmlns:a16="http://schemas.microsoft.com/office/drawing/2014/main" id="{158E1C6E-D299-4F5D-B15B-155EBF7F62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4637005" cy="6858000"/>
          </a:xfrm>
          <a:custGeom>
            <a:avLst/>
            <a:gdLst>
              <a:gd name="connsiteX0" fmla="*/ 0 w 4637005"/>
              <a:gd name="connsiteY0" fmla="*/ 0 h 6858000"/>
              <a:gd name="connsiteX1" fmla="*/ 4637005 w 4637005"/>
              <a:gd name="connsiteY1" fmla="*/ 0 h 6858000"/>
              <a:gd name="connsiteX2" fmla="*/ 4637005 w 4637005"/>
              <a:gd name="connsiteY2" fmla="*/ 1900238 h 6858000"/>
              <a:gd name="connsiteX3" fmla="*/ 4266589 w 4637005"/>
              <a:gd name="connsiteY3" fmla="*/ 2178050 h 6858000"/>
              <a:gd name="connsiteX4" fmla="*/ 4262355 w 4637005"/>
              <a:gd name="connsiteY4" fmla="*/ 2184400 h 6858000"/>
              <a:gd name="connsiteX5" fmla="*/ 4256005 w 4637005"/>
              <a:gd name="connsiteY5" fmla="*/ 2193925 h 6858000"/>
              <a:gd name="connsiteX6" fmla="*/ 4249655 w 4637005"/>
              <a:gd name="connsiteY6" fmla="*/ 2201863 h 6858000"/>
              <a:gd name="connsiteX7" fmla="*/ 4249655 w 4637005"/>
              <a:gd name="connsiteY7" fmla="*/ 2211388 h 6858000"/>
              <a:gd name="connsiteX8" fmla="*/ 4249655 w 4637005"/>
              <a:gd name="connsiteY8" fmla="*/ 2220913 h 6858000"/>
              <a:gd name="connsiteX9" fmla="*/ 4256005 w 4637005"/>
              <a:gd name="connsiteY9" fmla="*/ 2228850 h 6858000"/>
              <a:gd name="connsiteX10" fmla="*/ 4262355 w 4637005"/>
              <a:gd name="connsiteY10" fmla="*/ 2238375 h 6858000"/>
              <a:gd name="connsiteX11" fmla="*/ 4266589 w 4637005"/>
              <a:gd name="connsiteY11" fmla="*/ 2244725 h 6858000"/>
              <a:gd name="connsiteX12" fmla="*/ 4637005 w 4637005"/>
              <a:gd name="connsiteY12" fmla="*/ 2522538 h 6858000"/>
              <a:gd name="connsiteX13" fmla="*/ 4637005 w 4637005"/>
              <a:gd name="connsiteY13" fmla="*/ 6858000 h 6858000"/>
              <a:gd name="connsiteX14" fmla="*/ 0 w 4637005"/>
              <a:gd name="connsiteY1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637005" h="6858000">
                <a:moveTo>
                  <a:pt x="0" y="0"/>
                </a:moveTo>
                <a:lnTo>
                  <a:pt x="4637005" y="0"/>
                </a:lnTo>
                <a:lnTo>
                  <a:pt x="4637005" y="1900238"/>
                </a:lnTo>
                <a:lnTo>
                  <a:pt x="4266589" y="2178050"/>
                </a:lnTo>
                <a:lnTo>
                  <a:pt x="4262355" y="2184400"/>
                </a:lnTo>
                <a:lnTo>
                  <a:pt x="4256005" y="2193925"/>
                </a:lnTo>
                <a:lnTo>
                  <a:pt x="4249655" y="2201863"/>
                </a:lnTo>
                <a:lnTo>
                  <a:pt x="4249655" y="2211388"/>
                </a:lnTo>
                <a:lnTo>
                  <a:pt x="4249655" y="2220913"/>
                </a:lnTo>
                <a:lnTo>
                  <a:pt x="4256005" y="2228850"/>
                </a:lnTo>
                <a:lnTo>
                  <a:pt x="4262355" y="2238375"/>
                </a:lnTo>
                <a:lnTo>
                  <a:pt x="4266589" y="2244725"/>
                </a:lnTo>
                <a:lnTo>
                  <a:pt x="4637005" y="2522538"/>
                </a:lnTo>
                <a:lnTo>
                  <a:pt x="4637005" y="6858000"/>
                </a:lnTo>
                <a:lnTo>
                  <a:pt x="0" y="6858000"/>
                </a:lnTo>
                <a:close/>
              </a:path>
            </a:pathLst>
          </a:custGeom>
          <a:solidFill>
            <a:srgbClr val="212121"/>
          </a:solidFill>
          <a:ln>
            <a:noFill/>
            <a:headEnd/>
            <a:tailEnd/>
          </a:ln>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3512D594-F979-44BE-960D-86D277C309EF}"/>
              </a:ext>
            </a:extLst>
          </p:cNvPr>
          <p:cNvSpPr>
            <a:spLocks noGrp="1"/>
          </p:cNvSpPr>
          <p:nvPr>
            <p:ph type="title"/>
          </p:nvPr>
        </p:nvSpPr>
        <p:spPr>
          <a:xfrm>
            <a:off x="451514" y="457201"/>
            <a:ext cx="3575737" cy="1332688"/>
          </a:xfrm>
        </p:spPr>
        <p:txBody>
          <a:bodyPr anchor="b">
            <a:normAutofit/>
          </a:bodyPr>
          <a:lstStyle/>
          <a:p>
            <a:pPr algn="ctr"/>
            <a:r>
              <a:rPr lang="en-IN" sz="3200">
                <a:solidFill>
                  <a:srgbClr val="FFFFFF"/>
                </a:solidFill>
              </a:rPr>
              <a:t>Detailed Description</a:t>
            </a:r>
          </a:p>
        </p:txBody>
      </p:sp>
      <p:sp>
        <p:nvSpPr>
          <p:cNvPr id="8" name="Content Placeholder 2">
            <a:extLst>
              <a:ext uri="{FF2B5EF4-FFF2-40B4-BE49-F238E27FC236}">
                <a16:creationId xmlns:a16="http://schemas.microsoft.com/office/drawing/2014/main" id="{3782C858-09DE-4834-BD57-99779AB7458C}"/>
              </a:ext>
            </a:extLst>
          </p:cNvPr>
          <p:cNvSpPr txBox="1">
            <a:spLocks/>
          </p:cNvSpPr>
          <p:nvPr/>
        </p:nvSpPr>
        <p:spPr>
          <a:xfrm>
            <a:off x="390906" y="1998663"/>
            <a:ext cx="3696951" cy="3636511"/>
          </a:xfrm>
          <a:prstGeom prst="rect">
            <a:avLst/>
          </a:prstGeom>
          <a:effectLst>
            <a:outerShdw blurRad="50800" dir="14400000">
              <a:srgbClr val="000000">
                <a:alpha val="40000"/>
              </a:srgbClr>
            </a:outerShdw>
          </a:effectLst>
        </p:spPr>
        <p:txBody>
          <a:bodyPr vert="horz" lIns="91440" tIns="45720" rIns="91440" bIns="45720" rtlCol="0" anchor="ctr">
            <a:normAutofit/>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r>
              <a:rPr lang="en-IN" b="1" dirty="0">
                <a:solidFill>
                  <a:schemeClr val="bg1"/>
                </a:solidFill>
              </a:rPr>
              <a:t>Module: Create a thread/post</a:t>
            </a:r>
          </a:p>
          <a:p>
            <a:r>
              <a:rPr lang="en-IN" b="1" dirty="0">
                <a:solidFill>
                  <a:schemeClr val="accent6">
                    <a:lumMod val="60000"/>
                    <a:lumOff val="40000"/>
                  </a:schemeClr>
                </a:solidFill>
              </a:rPr>
              <a:t>Allows user to create a new post </a:t>
            </a:r>
          </a:p>
        </p:txBody>
      </p:sp>
      <p:pic>
        <p:nvPicPr>
          <p:cNvPr id="4" name="Picture 3">
            <a:extLst>
              <a:ext uri="{FF2B5EF4-FFF2-40B4-BE49-F238E27FC236}">
                <a16:creationId xmlns:a16="http://schemas.microsoft.com/office/drawing/2014/main" id="{6F24BD36-6DA8-4132-9EA9-8C50CA939701}"/>
              </a:ext>
            </a:extLst>
          </p:cNvPr>
          <p:cNvPicPr>
            <a:picLocks noChangeAspect="1"/>
          </p:cNvPicPr>
          <p:nvPr/>
        </p:nvPicPr>
        <p:blipFill>
          <a:blip r:embed="rId2"/>
          <a:stretch>
            <a:fillRect/>
          </a:stretch>
        </p:blipFill>
        <p:spPr>
          <a:xfrm>
            <a:off x="4906160" y="1369493"/>
            <a:ext cx="7016685" cy="3482491"/>
          </a:xfrm>
          <a:prstGeom prst="rect">
            <a:avLst/>
          </a:prstGeom>
        </p:spPr>
      </p:pic>
    </p:spTree>
    <p:extLst>
      <p:ext uri="{BB962C8B-B14F-4D97-AF65-F5344CB8AC3E}">
        <p14:creationId xmlns:p14="http://schemas.microsoft.com/office/powerpoint/2010/main" val="1063121114"/>
      </p:ext>
    </p:extLst>
  </p:cSld>
  <p:clrMapOvr>
    <a:overrideClrMapping bg1="lt1" tx1="dk1" bg2="lt2" tx2="dk2" accent1="accent1" accent2="accent2" accent3="accent3" accent4="accent4" accent5="accent5" accent6="accent6" hlink="hlink" folHlink="folHlink"/>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E2264E67-6F59-4D8D-8E5F-8245B0FEAE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3" y="0"/>
            <a:ext cx="12187427"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23">
            <a:extLst>
              <a:ext uri="{FF2B5EF4-FFF2-40B4-BE49-F238E27FC236}">
                <a16:creationId xmlns:a16="http://schemas.microsoft.com/office/drawing/2014/main" id="{158E1C6E-D299-4F5D-B15B-155EBF7F62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4637005" cy="6858000"/>
          </a:xfrm>
          <a:custGeom>
            <a:avLst/>
            <a:gdLst>
              <a:gd name="connsiteX0" fmla="*/ 0 w 4637005"/>
              <a:gd name="connsiteY0" fmla="*/ 0 h 6858000"/>
              <a:gd name="connsiteX1" fmla="*/ 4637005 w 4637005"/>
              <a:gd name="connsiteY1" fmla="*/ 0 h 6858000"/>
              <a:gd name="connsiteX2" fmla="*/ 4637005 w 4637005"/>
              <a:gd name="connsiteY2" fmla="*/ 1900238 h 6858000"/>
              <a:gd name="connsiteX3" fmla="*/ 4266589 w 4637005"/>
              <a:gd name="connsiteY3" fmla="*/ 2178050 h 6858000"/>
              <a:gd name="connsiteX4" fmla="*/ 4262355 w 4637005"/>
              <a:gd name="connsiteY4" fmla="*/ 2184400 h 6858000"/>
              <a:gd name="connsiteX5" fmla="*/ 4256005 w 4637005"/>
              <a:gd name="connsiteY5" fmla="*/ 2193925 h 6858000"/>
              <a:gd name="connsiteX6" fmla="*/ 4249655 w 4637005"/>
              <a:gd name="connsiteY6" fmla="*/ 2201863 h 6858000"/>
              <a:gd name="connsiteX7" fmla="*/ 4249655 w 4637005"/>
              <a:gd name="connsiteY7" fmla="*/ 2211388 h 6858000"/>
              <a:gd name="connsiteX8" fmla="*/ 4249655 w 4637005"/>
              <a:gd name="connsiteY8" fmla="*/ 2220913 h 6858000"/>
              <a:gd name="connsiteX9" fmla="*/ 4256005 w 4637005"/>
              <a:gd name="connsiteY9" fmla="*/ 2228850 h 6858000"/>
              <a:gd name="connsiteX10" fmla="*/ 4262355 w 4637005"/>
              <a:gd name="connsiteY10" fmla="*/ 2238375 h 6858000"/>
              <a:gd name="connsiteX11" fmla="*/ 4266589 w 4637005"/>
              <a:gd name="connsiteY11" fmla="*/ 2244725 h 6858000"/>
              <a:gd name="connsiteX12" fmla="*/ 4637005 w 4637005"/>
              <a:gd name="connsiteY12" fmla="*/ 2522538 h 6858000"/>
              <a:gd name="connsiteX13" fmla="*/ 4637005 w 4637005"/>
              <a:gd name="connsiteY13" fmla="*/ 6858000 h 6858000"/>
              <a:gd name="connsiteX14" fmla="*/ 0 w 4637005"/>
              <a:gd name="connsiteY1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637005" h="6858000">
                <a:moveTo>
                  <a:pt x="0" y="0"/>
                </a:moveTo>
                <a:lnTo>
                  <a:pt x="4637005" y="0"/>
                </a:lnTo>
                <a:lnTo>
                  <a:pt x="4637005" y="1900238"/>
                </a:lnTo>
                <a:lnTo>
                  <a:pt x="4266589" y="2178050"/>
                </a:lnTo>
                <a:lnTo>
                  <a:pt x="4262355" y="2184400"/>
                </a:lnTo>
                <a:lnTo>
                  <a:pt x="4256005" y="2193925"/>
                </a:lnTo>
                <a:lnTo>
                  <a:pt x="4249655" y="2201863"/>
                </a:lnTo>
                <a:lnTo>
                  <a:pt x="4249655" y="2211388"/>
                </a:lnTo>
                <a:lnTo>
                  <a:pt x="4249655" y="2220913"/>
                </a:lnTo>
                <a:lnTo>
                  <a:pt x="4256005" y="2228850"/>
                </a:lnTo>
                <a:lnTo>
                  <a:pt x="4262355" y="2238375"/>
                </a:lnTo>
                <a:lnTo>
                  <a:pt x="4266589" y="2244725"/>
                </a:lnTo>
                <a:lnTo>
                  <a:pt x="4637005" y="2522538"/>
                </a:lnTo>
                <a:lnTo>
                  <a:pt x="4637005" y="6858000"/>
                </a:lnTo>
                <a:lnTo>
                  <a:pt x="0" y="6858000"/>
                </a:lnTo>
                <a:close/>
              </a:path>
            </a:pathLst>
          </a:custGeom>
          <a:solidFill>
            <a:srgbClr val="212121"/>
          </a:solidFill>
          <a:ln>
            <a:noFill/>
            <a:headEnd/>
            <a:tailEnd/>
          </a:ln>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3512D594-F979-44BE-960D-86D277C309EF}"/>
              </a:ext>
            </a:extLst>
          </p:cNvPr>
          <p:cNvSpPr>
            <a:spLocks noGrp="1"/>
          </p:cNvSpPr>
          <p:nvPr>
            <p:ph type="title"/>
          </p:nvPr>
        </p:nvSpPr>
        <p:spPr>
          <a:xfrm>
            <a:off x="451514" y="457201"/>
            <a:ext cx="3575737" cy="1332688"/>
          </a:xfrm>
        </p:spPr>
        <p:txBody>
          <a:bodyPr anchor="b">
            <a:normAutofit/>
          </a:bodyPr>
          <a:lstStyle/>
          <a:p>
            <a:pPr algn="ctr"/>
            <a:r>
              <a:rPr lang="en-IN" sz="3200">
                <a:solidFill>
                  <a:srgbClr val="FFFFFF"/>
                </a:solidFill>
              </a:rPr>
              <a:t>Detailed Description</a:t>
            </a:r>
          </a:p>
        </p:txBody>
      </p:sp>
      <p:sp>
        <p:nvSpPr>
          <p:cNvPr id="8" name="Content Placeholder 2">
            <a:extLst>
              <a:ext uri="{FF2B5EF4-FFF2-40B4-BE49-F238E27FC236}">
                <a16:creationId xmlns:a16="http://schemas.microsoft.com/office/drawing/2014/main" id="{3782C858-09DE-4834-BD57-99779AB7458C}"/>
              </a:ext>
            </a:extLst>
          </p:cNvPr>
          <p:cNvSpPr txBox="1">
            <a:spLocks/>
          </p:cNvSpPr>
          <p:nvPr/>
        </p:nvSpPr>
        <p:spPr>
          <a:xfrm>
            <a:off x="390906" y="1998663"/>
            <a:ext cx="3696951" cy="3636511"/>
          </a:xfrm>
          <a:prstGeom prst="rect">
            <a:avLst/>
          </a:prstGeom>
          <a:effectLst>
            <a:outerShdw blurRad="50800" dir="14400000">
              <a:srgbClr val="000000">
                <a:alpha val="40000"/>
              </a:srgbClr>
            </a:outerShdw>
          </a:effectLst>
        </p:spPr>
        <p:txBody>
          <a:bodyPr vert="horz" lIns="91440" tIns="45720" rIns="91440" bIns="45720" rtlCol="0" anchor="ctr">
            <a:normAutofit/>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r>
              <a:rPr lang="en-IN" b="1" dirty="0">
                <a:solidFill>
                  <a:schemeClr val="bg1"/>
                </a:solidFill>
              </a:rPr>
              <a:t>Module: Top News</a:t>
            </a:r>
          </a:p>
          <a:p>
            <a:r>
              <a:rPr lang="en-IN" b="1" dirty="0">
                <a:solidFill>
                  <a:schemeClr val="accent6">
                    <a:lumMod val="60000"/>
                    <a:lumOff val="40000"/>
                  </a:schemeClr>
                </a:solidFill>
              </a:rPr>
              <a:t>This page contains the main news headlines with modals for full article</a:t>
            </a:r>
          </a:p>
        </p:txBody>
      </p:sp>
      <p:pic>
        <p:nvPicPr>
          <p:cNvPr id="3" name="Picture 2">
            <a:extLst>
              <a:ext uri="{FF2B5EF4-FFF2-40B4-BE49-F238E27FC236}">
                <a16:creationId xmlns:a16="http://schemas.microsoft.com/office/drawing/2014/main" id="{41D2C2AD-47E2-445B-94CF-5353BBAECCD0}"/>
              </a:ext>
            </a:extLst>
          </p:cNvPr>
          <p:cNvPicPr>
            <a:picLocks noChangeAspect="1"/>
          </p:cNvPicPr>
          <p:nvPr/>
        </p:nvPicPr>
        <p:blipFill>
          <a:blip r:embed="rId2"/>
          <a:stretch>
            <a:fillRect/>
          </a:stretch>
        </p:blipFill>
        <p:spPr>
          <a:xfrm>
            <a:off x="4881936" y="1327942"/>
            <a:ext cx="7055049" cy="3389731"/>
          </a:xfrm>
          <a:prstGeom prst="rect">
            <a:avLst/>
          </a:prstGeom>
        </p:spPr>
      </p:pic>
    </p:spTree>
    <p:extLst>
      <p:ext uri="{BB962C8B-B14F-4D97-AF65-F5344CB8AC3E}">
        <p14:creationId xmlns:p14="http://schemas.microsoft.com/office/powerpoint/2010/main" val="116688427"/>
      </p:ext>
    </p:extLst>
  </p:cSld>
  <p:clrMapOvr>
    <a:overrideClrMapping bg1="lt1" tx1="dk1" bg2="lt2" tx2="dk2" accent1="accent1" accent2="accent2" accent3="accent3" accent4="accent4" accent5="accent5" accent6="accent6" hlink="hlink" folHlink="folHlink"/>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E2264E67-6F59-4D8D-8E5F-8245B0FEAE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3" y="0"/>
            <a:ext cx="12187427"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23">
            <a:extLst>
              <a:ext uri="{FF2B5EF4-FFF2-40B4-BE49-F238E27FC236}">
                <a16:creationId xmlns:a16="http://schemas.microsoft.com/office/drawing/2014/main" id="{158E1C6E-D299-4F5D-B15B-155EBF7F62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4637005" cy="6858000"/>
          </a:xfrm>
          <a:custGeom>
            <a:avLst/>
            <a:gdLst>
              <a:gd name="connsiteX0" fmla="*/ 0 w 4637005"/>
              <a:gd name="connsiteY0" fmla="*/ 0 h 6858000"/>
              <a:gd name="connsiteX1" fmla="*/ 4637005 w 4637005"/>
              <a:gd name="connsiteY1" fmla="*/ 0 h 6858000"/>
              <a:gd name="connsiteX2" fmla="*/ 4637005 w 4637005"/>
              <a:gd name="connsiteY2" fmla="*/ 1900238 h 6858000"/>
              <a:gd name="connsiteX3" fmla="*/ 4266589 w 4637005"/>
              <a:gd name="connsiteY3" fmla="*/ 2178050 h 6858000"/>
              <a:gd name="connsiteX4" fmla="*/ 4262355 w 4637005"/>
              <a:gd name="connsiteY4" fmla="*/ 2184400 h 6858000"/>
              <a:gd name="connsiteX5" fmla="*/ 4256005 w 4637005"/>
              <a:gd name="connsiteY5" fmla="*/ 2193925 h 6858000"/>
              <a:gd name="connsiteX6" fmla="*/ 4249655 w 4637005"/>
              <a:gd name="connsiteY6" fmla="*/ 2201863 h 6858000"/>
              <a:gd name="connsiteX7" fmla="*/ 4249655 w 4637005"/>
              <a:gd name="connsiteY7" fmla="*/ 2211388 h 6858000"/>
              <a:gd name="connsiteX8" fmla="*/ 4249655 w 4637005"/>
              <a:gd name="connsiteY8" fmla="*/ 2220913 h 6858000"/>
              <a:gd name="connsiteX9" fmla="*/ 4256005 w 4637005"/>
              <a:gd name="connsiteY9" fmla="*/ 2228850 h 6858000"/>
              <a:gd name="connsiteX10" fmla="*/ 4262355 w 4637005"/>
              <a:gd name="connsiteY10" fmla="*/ 2238375 h 6858000"/>
              <a:gd name="connsiteX11" fmla="*/ 4266589 w 4637005"/>
              <a:gd name="connsiteY11" fmla="*/ 2244725 h 6858000"/>
              <a:gd name="connsiteX12" fmla="*/ 4637005 w 4637005"/>
              <a:gd name="connsiteY12" fmla="*/ 2522538 h 6858000"/>
              <a:gd name="connsiteX13" fmla="*/ 4637005 w 4637005"/>
              <a:gd name="connsiteY13" fmla="*/ 6858000 h 6858000"/>
              <a:gd name="connsiteX14" fmla="*/ 0 w 4637005"/>
              <a:gd name="connsiteY1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637005" h="6858000">
                <a:moveTo>
                  <a:pt x="0" y="0"/>
                </a:moveTo>
                <a:lnTo>
                  <a:pt x="4637005" y="0"/>
                </a:lnTo>
                <a:lnTo>
                  <a:pt x="4637005" y="1900238"/>
                </a:lnTo>
                <a:lnTo>
                  <a:pt x="4266589" y="2178050"/>
                </a:lnTo>
                <a:lnTo>
                  <a:pt x="4262355" y="2184400"/>
                </a:lnTo>
                <a:lnTo>
                  <a:pt x="4256005" y="2193925"/>
                </a:lnTo>
                <a:lnTo>
                  <a:pt x="4249655" y="2201863"/>
                </a:lnTo>
                <a:lnTo>
                  <a:pt x="4249655" y="2211388"/>
                </a:lnTo>
                <a:lnTo>
                  <a:pt x="4249655" y="2220913"/>
                </a:lnTo>
                <a:lnTo>
                  <a:pt x="4256005" y="2228850"/>
                </a:lnTo>
                <a:lnTo>
                  <a:pt x="4262355" y="2238375"/>
                </a:lnTo>
                <a:lnTo>
                  <a:pt x="4266589" y="2244725"/>
                </a:lnTo>
                <a:lnTo>
                  <a:pt x="4637005" y="2522538"/>
                </a:lnTo>
                <a:lnTo>
                  <a:pt x="4637005" y="6858000"/>
                </a:lnTo>
                <a:lnTo>
                  <a:pt x="0" y="6858000"/>
                </a:lnTo>
                <a:close/>
              </a:path>
            </a:pathLst>
          </a:custGeom>
          <a:solidFill>
            <a:srgbClr val="212121"/>
          </a:solidFill>
          <a:ln>
            <a:noFill/>
            <a:headEnd/>
            <a:tailEnd/>
          </a:ln>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3512D594-F979-44BE-960D-86D277C309EF}"/>
              </a:ext>
            </a:extLst>
          </p:cNvPr>
          <p:cNvSpPr>
            <a:spLocks noGrp="1"/>
          </p:cNvSpPr>
          <p:nvPr>
            <p:ph type="title"/>
          </p:nvPr>
        </p:nvSpPr>
        <p:spPr>
          <a:xfrm>
            <a:off x="451514" y="457201"/>
            <a:ext cx="3575737" cy="1332688"/>
          </a:xfrm>
        </p:spPr>
        <p:txBody>
          <a:bodyPr anchor="b">
            <a:normAutofit/>
          </a:bodyPr>
          <a:lstStyle/>
          <a:p>
            <a:pPr algn="ctr"/>
            <a:r>
              <a:rPr lang="en-IN" sz="3200">
                <a:solidFill>
                  <a:srgbClr val="FFFFFF"/>
                </a:solidFill>
              </a:rPr>
              <a:t>Detailed Description</a:t>
            </a:r>
          </a:p>
        </p:txBody>
      </p:sp>
      <p:sp>
        <p:nvSpPr>
          <p:cNvPr id="8" name="Content Placeholder 2">
            <a:extLst>
              <a:ext uri="{FF2B5EF4-FFF2-40B4-BE49-F238E27FC236}">
                <a16:creationId xmlns:a16="http://schemas.microsoft.com/office/drawing/2014/main" id="{3782C858-09DE-4834-BD57-99779AB7458C}"/>
              </a:ext>
            </a:extLst>
          </p:cNvPr>
          <p:cNvSpPr txBox="1">
            <a:spLocks/>
          </p:cNvSpPr>
          <p:nvPr/>
        </p:nvSpPr>
        <p:spPr>
          <a:xfrm>
            <a:off x="390906" y="1998663"/>
            <a:ext cx="3696951" cy="3636511"/>
          </a:xfrm>
          <a:prstGeom prst="rect">
            <a:avLst/>
          </a:prstGeom>
          <a:effectLst>
            <a:outerShdw blurRad="50800" dir="14400000">
              <a:srgbClr val="000000">
                <a:alpha val="40000"/>
              </a:srgbClr>
            </a:outerShdw>
          </a:effectLst>
        </p:spPr>
        <p:txBody>
          <a:bodyPr vert="horz" lIns="91440" tIns="45720" rIns="91440" bIns="45720" rtlCol="0" anchor="ctr">
            <a:normAutofit/>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r>
              <a:rPr lang="en-IN" b="1" dirty="0">
                <a:solidFill>
                  <a:schemeClr val="bg1"/>
                </a:solidFill>
              </a:rPr>
              <a:t>Module: Top News Headlines</a:t>
            </a:r>
          </a:p>
          <a:p>
            <a:r>
              <a:rPr lang="en-IN" b="1" dirty="0">
                <a:solidFill>
                  <a:schemeClr val="accent6">
                    <a:lumMod val="60000"/>
                    <a:lumOff val="40000"/>
                  </a:schemeClr>
                </a:solidFill>
              </a:rPr>
              <a:t>This page contains the list of headlines </a:t>
            </a:r>
          </a:p>
        </p:txBody>
      </p:sp>
      <p:pic>
        <p:nvPicPr>
          <p:cNvPr id="3" name="Picture 2">
            <a:extLst>
              <a:ext uri="{FF2B5EF4-FFF2-40B4-BE49-F238E27FC236}">
                <a16:creationId xmlns:a16="http://schemas.microsoft.com/office/drawing/2014/main" id="{1F5E36B2-24BA-4D07-98E3-81ADC0F80639}"/>
              </a:ext>
            </a:extLst>
          </p:cNvPr>
          <p:cNvPicPr>
            <a:picLocks noChangeAspect="1"/>
          </p:cNvPicPr>
          <p:nvPr/>
        </p:nvPicPr>
        <p:blipFill>
          <a:blip r:embed="rId2"/>
          <a:stretch>
            <a:fillRect/>
          </a:stretch>
        </p:blipFill>
        <p:spPr>
          <a:xfrm>
            <a:off x="4928928" y="1272618"/>
            <a:ext cx="6971149" cy="3360312"/>
          </a:xfrm>
          <a:prstGeom prst="rect">
            <a:avLst/>
          </a:prstGeom>
        </p:spPr>
      </p:pic>
    </p:spTree>
    <p:extLst>
      <p:ext uri="{BB962C8B-B14F-4D97-AF65-F5344CB8AC3E}">
        <p14:creationId xmlns:p14="http://schemas.microsoft.com/office/powerpoint/2010/main" val="2612229648"/>
      </p:ext>
    </p:extLst>
  </p:cSld>
  <p:clrMapOvr>
    <a:overrideClrMapping bg1="lt1" tx1="dk1" bg2="lt2" tx2="dk2" accent1="accent1" accent2="accent2" accent3="accent3" accent4="accent4" accent5="accent5" accent6="accent6" hlink="hlink" folHlink="folHlink"/>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E2264E67-6F59-4D8D-8E5F-8245B0FEAE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3" y="0"/>
            <a:ext cx="12187427"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23">
            <a:extLst>
              <a:ext uri="{FF2B5EF4-FFF2-40B4-BE49-F238E27FC236}">
                <a16:creationId xmlns:a16="http://schemas.microsoft.com/office/drawing/2014/main" id="{158E1C6E-D299-4F5D-B15B-155EBF7F62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4637005" cy="6858000"/>
          </a:xfrm>
          <a:custGeom>
            <a:avLst/>
            <a:gdLst>
              <a:gd name="connsiteX0" fmla="*/ 0 w 4637005"/>
              <a:gd name="connsiteY0" fmla="*/ 0 h 6858000"/>
              <a:gd name="connsiteX1" fmla="*/ 4637005 w 4637005"/>
              <a:gd name="connsiteY1" fmla="*/ 0 h 6858000"/>
              <a:gd name="connsiteX2" fmla="*/ 4637005 w 4637005"/>
              <a:gd name="connsiteY2" fmla="*/ 1900238 h 6858000"/>
              <a:gd name="connsiteX3" fmla="*/ 4266589 w 4637005"/>
              <a:gd name="connsiteY3" fmla="*/ 2178050 h 6858000"/>
              <a:gd name="connsiteX4" fmla="*/ 4262355 w 4637005"/>
              <a:gd name="connsiteY4" fmla="*/ 2184400 h 6858000"/>
              <a:gd name="connsiteX5" fmla="*/ 4256005 w 4637005"/>
              <a:gd name="connsiteY5" fmla="*/ 2193925 h 6858000"/>
              <a:gd name="connsiteX6" fmla="*/ 4249655 w 4637005"/>
              <a:gd name="connsiteY6" fmla="*/ 2201863 h 6858000"/>
              <a:gd name="connsiteX7" fmla="*/ 4249655 w 4637005"/>
              <a:gd name="connsiteY7" fmla="*/ 2211388 h 6858000"/>
              <a:gd name="connsiteX8" fmla="*/ 4249655 w 4637005"/>
              <a:gd name="connsiteY8" fmla="*/ 2220913 h 6858000"/>
              <a:gd name="connsiteX9" fmla="*/ 4256005 w 4637005"/>
              <a:gd name="connsiteY9" fmla="*/ 2228850 h 6858000"/>
              <a:gd name="connsiteX10" fmla="*/ 4262355 w 4637005"/>
              <a:gd name="connsiteY10" fmla="*/ 2238375 h 6858000"/>
              <a:gd name="connsiteX11" fmla="*/ 4266589 w 4637005"/>
              <a:gd name="connsiteY11" fmla="*/ 2244725 h 6858000"/>
              <a:gd name="connsiteX12" fmla="*/ 4637005 w 4637005"/>
              <a:gd name="connsiteY12" fmla="*/ 2522538 h 6858000"/>
              <a:gd name="connsiteX13" fmla="*/ 4637005 w 4637005"/>
              <a:gd name="connsiteY13" fmla="*/ 6858000 h 6858000"/>
              <a:gd name="connsiteX14" fmla="*/ 0 w 4637005"/>
              <a:gd name="connsiteY1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637005" h="6858000">
                <a:moveTo>
                  <a:pt x="0" y="0"/>
                </a:moveTo>
                <a:lnTo>
                  <a:pt x="4637005" y="0"/>
                </a:lnTo>
                <a:lnTo>
                  <a:pt x="4637005" y="1900238"/>
                </a:lnTo>
                <a:lnTo>
                  <a:pt x="4266589" y="2178050"/>
                </a:lnTo>
                <a:lnTo>
                  <a:pt x="4262355" y="2184400"/>
                </a:lnTo>
                <a:lnTo>
                  <a:pt x="4256005" y="2193925"/>
                </a:lnTo>
                <a:lnTo>
                  <a:pt x="4249655" y="2201863"/>
                </a:lnTo>
                <a:lnTo>
                  <a:pt x="4249655" y="2211388"/>
                </a:lnTo>
                <a:lnTo>
                  <a:pt x="4249655" y="2220913"/>
                </a:lnTo>
                <a:lnTo>
                  <a:pt x="4256005" y="2228850"/>
                </a:lnTo>
                <a:lnTo>
                  <a:pt x="4262355" y="2238375"/>
                </a:lnTo>
                <a:lnTo>
                  <a:pt x="4266589" y="2244725"/>
                </a:lnTo>
                <a:lnTo>
                  <a:pt x="4637005" y="2522538"/>
                </a:lnTo>
                <a:lnTo>
                  <a:pt x="4637005" y="6858000"/>
                </a:lnTo>
                <a:lnTo>
                  <a:pt x="0" y="6858000"/>
                </a:lnTo>
                <a:close/>
              </a:path>
            </a:pathLst>
          </a:custGeom>
          <a:solidFill>
            <a:srgbClr val="212121"/>
          </a:solidFill>
          <a:ln>
            <a:noFill/>
            <a:headEnd/>
            <a:tailEnd/>
          </a:ln>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3512D594-F979-44BE-960D-86D277C309EF}"/>
              </a:ext>
            </a:extLst>
          </p:cNvPr>
          <p:cNvSpPr>
            <a:spLocks noGrp="1"/>
          </p:cNvSpPr>
          <p:nvPr>
            <p:ph type="title"/>
          </p:nvPr>
        </p:nvSpPr>
        <p:spPr>
          <a:xfrm>
            <a:off x="451514" y="457201"/>
            <a:ext cx="3575737" cy="1332688"/>
          </a:xfrm>
        </p:spPr>
        <p:txBody>
          <a:bodyPr anchor="b">
            <a:normAutofit/>
          </a:bodyPr>
          <a:lstStyle/>
          <a:p>
            <a:pPr algn="ctr"/>
            <a:r>
              <a:rPr lang="en-IN" sz="3200">
                <a:solidFill>
                  <a:srgbClr val="FFFFFF"/>
                </a:solidFill>
              </a:rPr>
              <a:t>Detailed Description</a:t>
            </a:r>
          </a:p>
        </p:txBody>
      </p:sp>
      <p:sp>
        <p:nvSpPr>
          <p:cNvPr id="8" name="Content Placeholder 2">
            <a:extLst>
              <a:ext uri="{FF2B5EF4-FFF2-40B4-BE49-F238E27FC236}">
                <a16:creationId xmlns:a16="http://schemas.microsoft.com/office/drawing/2014/main" id="{3782C858-09DE-4834-BD57-99779AB7458C}"/>
              </a:ext>
            </a:extLst>
          </p:cNvPr>
          <p:cNvSpPr txBox="1">
            <a:spLocks/>
          </p:cNvSpPr>
          <p:nvPr/>
        </p:nvSpPr>
        <p:spPr>
          <a:xfrm>
            <a:off x="390906" y="1998663"/>
            <a:ext cx="3696951" cy="3636511"/>
          </a:xfrm>
          <a:prstGeom prst="rect">
            <a:avLst/>
          </a:prstGeom>
          <a:effectLst>
            <a:outerShdw blurRad="50800" dir="14400000">
              <a:srgbClr val="000000">
                <a:alpha val="40000"/>
              </a:srgbClr>
            </a:outerShdw>
          </a:effectLst>
        </p:spPr>
        <p:txBody>
          <a:bodyPr vert="horz" lIns="91440" tIns="45720" rIns="91440" bIns="45720" rtlCol="0" anchor="ctr">
            <a:normAutofit/>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r>
              <a:rPr lang="en-IN" b="1" dirty="0">
                <a:solidFill>
                  <a:schemeClr val="bg1"/>
                </a:solidFill>
              </a:rPr>
              <a:t>Module: Read News Article</a:t>
            </a:r>
          </a:p>
          <a:p>
            <a:r>
              <a:rPr lang="en-IN" b="1" dirty="0">
                <a:solidFill>
                  <a:schemeClr val="accent6">
                    <a:lumMod val="60000"/>
                    <a:lumOff val="40000"/>
                  </a:schemeClr>
                </a:solidFill>
              </a:rPr>
              <a:t>This page contains full article</a:t>
            </a:r>
          </a:p>
        </p:txBody>
      </p:sp>
      <p:pic>
        <p:nvPicPr>
          <p:cNvPr id="3" name="Picture 2">
            <a:extLst>
              <a:ext uri="{FF2B5EF4-FFF2-40B4-BE49-F238E27FC236}">
                <a16:creationId xmlns:a16="http://schemas.microsoft.com/office/drawing/2014/main" id="{D0C3D9C0-6BC9-4D11-A749-DF4BEF577A5F}"/>
              </a:ext>
            </a:extLst>
          </p:cNvPr>
          <p:cNvPicPr>
            <a:picLocks noChangeAspect="1"/>
          </p:cNvPicPr>
          <p:nvPr/>
        </p:nvPicPr>
        <p:blipFill>
          <a:blip r:embed="rId2"/>
          <a:stretch>
            <a:fillRect/>
          </a:stretch>
        </p:blipFill>
        <p:spPr>
          <a:xfrm>
            <a:off x="4939154" y="1123545"/>
            <a:ext cx="6950697" cy="3339593"/>
          </a:xfrm>
          <a:prstGeom prst="rect">
            <a:avLst/>
          </a:prstGeom>
        </p:spPr>
      </p:pic>
    </p:spTree>
    <p:extLst>
      <p:ext uri="{BB962C8B-B14F-4D97-AF65-F5344CB8AC3E}">
        <p14:creationId xmlns:p14="http://schemas.microsoft.com/office/powerpoint/2010/main" val="477177463"/>
      </p:ext>
    </p:extLst>
  </p:cSld>
  <p:clrMapOvr>
    <a:overrideClrMapping bg1="lt1" tx1="dk1" bg2="lt2" tx2="dk2" accent1="accent1" accent2="accent2" accent3="accent3" accent4="accent4" accent5="accent5" accent6="accent6" hlink="hlink" folHlink="folHlink"/>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E2264E67-6F59-4D8D-8E5F-8245B0FEAE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3" y="0"/>
            <a:ext cx="12187427"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23">
            <a:extLst>
              <a:ext uri="{FF2B5EF4-FFF2-40B4-BE49-F238E27FC236}">
                <a16:creationId xmlns:a16="http://schemas.microsoft.com/office/drawing/2014/main" id="{158E1C6E-D299-4F5D-B15B-155EBF7F62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4637005" cy="6858000"/>
          </a:xfrm>
          <a:custGeom>
            <a:avLst/>
            <a:gdLst>
              <a:gd name="connsiteX0" fmla="*/ 0 w 4637005"/>
              <a:gd name="connsiteY0" fmla="*/ 0 h 6858000"/>
              <a:gd name="connsiteX1" fmla="*/ 4637005 w 4637005"/>
              <a:gd name="connsiteY1" fmla="*/ 0 h 6858000"/>
              <a:gd name="connsiteX2" fmla="*/ 4637005 w 4637005"/>
              <a:gd name="connsiteY2" fmla="*/ 1900238 h 6858000"/>
              <a:gd name="connsiteX3" fmla="*/ 4266589 w 4637005"/>
              <a:gd name="connsiteY3" fmla="*/ 2178050 h 6858000"/>
              <a:gd name="connsiteX4" fmla="*/ 4262355 w 4637005"/>
              <a:gd name="connsiteY4" fmla="*/ 2184400 h 6858000"/>
              <a:gd name="connsiteX5" fmla="*/ 4256005 w 4637005"/>
              <a:gd name="connsiteY5" fmla="*/ 2193925 h 6858000"/>
              <a:gd name="connsiteX6" fmla="*/ 4249655 w 4637005"/>
              <a:gd name="connsiteY6" fmla="*/ 2201863 h 6858000"/>
              <a:gd name="connsiteX7" fmla="*/ 4249655 w 4637005"/>
              <a:gd name="connsiteY7" fmla="*/ 2211388 h 6858000"/>
              <a:gd name="connsiteX8" fmla="*/ 4249655 w 4637005"/>
              <a:gd name="connsiteY8" fmla="*/ 2220913 h 6858000"/>
              <a:gd name="connsiteX9" fmla="*/ 4256005 w 4637005"/>
              <a:gd name="connsiteY9" fmla="*/ 2228850 h 6858000"/>
              <a:gd name="connsiteX10" fmla="*/ 4262355 w 4637005"/>
              <a:gd name="connsiteY10" fmla="*/ 2238375 h 6858000"/>
              <a:gd name="connsiteX11" fmla="*/ 4266589 w 4637005"/>
              <a:gd name="connsiteY11" fmla="*/ 2244725 h 6858000"/>
              <a:gd name="connsiteX12" fmla="*/ 4637005 w 4637005"/>
              <a:gd name="connsiteY12" fmla="*/ 2522538 h 6858000"/>
              <a:gd name="connsiteX13" fmla="*/ 4637005 w 4637005"/>
              <a:gd name="connsiteY13" fmla="*/ 6858000 h 6858000"/>
              <a:gd name="connsiteX14" fmla="*/ 0 w 4637005"/>
              <a:gd name="connsiteY1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637005" h="6858000">
                <a:moveTo>
                  <a:pt x="0" y="0"/>
                </a:moveTo>
                <a:lnTo>
                  <a:pt x="4637005" y="0"/>
                </a:lnTo>
                <a:lnTo>
                  <a:pt x="4637005" y="1900238"/>
                </a:lnTo>
                <a:lnTo>
                  <a:pt x="4266589" y="2178050"/>
                </a:lnTo>
                <a:lnTo>
                  <a:pt x="4262355" y="2184400"/>
                </a:lnTo>
                <a:lnTo>
                  <a:pt x="4256005" y="2193925"/>
                </a:lnTo>
                <a:lnTo>
                  <a:pt x="4249655" y="2201863"/>
                </a:lnTo>
                <a:lnTo>
                  <a:pt x="4249655" y="2211388"/>
                </a:lnTo>
                <a:lnTo>
                  <a:pt x="4249655" y="2220913"/>
                </a:lnTo>
                <a:lnTo>
                  <a:pt x="4256005" y="2228850"/>
                </a:lnTo>
                <a:lnTo>
                  <a:pt x="4262355" y="2238375"/>
                </a:lnTo>
                <a:lnTo>
                  <a:pt x="4266589" y="2244725"/>
                </a:lnTo>
                <a:lnTo>
                  <a:pt x="4637005" y="2522538"/>
                </a:lnTo>
                <a:lnTo>
                  <a:pt x="4637005" y="6858000"/>
                </a:lnTo>
                <a:lnTo>
                  <a:pt x="0" y="6858000"/>
                </a:lnTo>
                <a:close/>
              </a:path>
            </a:pathLst>
          </a:custGeom>
          <a:solidFill>
            <a:srgbClr val="212121"/>
          </a:solidFill>
          <a:ln>
            <a:noFill/>
            <a:headEnd/>
            <a:tailEnd/>
          </a:ln>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3512D594-F979-44BE-960D-86D277C309EF}"/>
              </a:ext>
            </a:extLst>
          </p:cNvPr>
          <p:cNvSpPr>
            <a:spLocks noGrp="1"/>
          </p:cNvSpPr>
          <p:nvPr>
            <p:ph type="title"/>
          </p:nvPr>
        </p:nvSpPr>
        <p:spPr>
          <a:xfrm>
            <a:off x="451514" y="457201"/>
            <a:ext cx="3575737" cy="1332688"/>
          </a:xfrm>
        </p:spPr>
        <p:txBody>
          <a:bodyPr anchor="b">
            <a:normAutofit/>
          </a:bodyPr>
          <a:lstStyle/>
          <a:p>
            <a:pPr algn="ctr"/>
            <a:r>
              <a:rPr lang="en-IN" sz="3200">
                <a:solidFill>
                  <a:srgbClr val="FFFFFF"/>
                </a:solidFill>
              </a:rPr>
              <a:t>Detailed Description</a:t>
            </a:r>
          </a:p>
        </p:txBody>
      </p:sp>
      <p:sp>
        <p:nvSpPr>
          <p:cNvPr id="8" name="Content Placeholder 2">
            <a:extLst>
              <a:ext uri="{FF2B5EF4-FFF2-40B4-BE49-F238E27FC236}">
                <a16:creationId xmlns:a16="http://schemas.microsoft.com/office/drawing/2014/main" id="{3782C858-09DE-4834-BD57-99779AB7458C}"/>
              </a:ext>
            </a:extLst>
          </p:cNvPr>
          <p:cNvSpPr txBox="1">
            <a:spLocks/>
          </p:cNvSpPr>
          <p:nvPr/>
        </p:nvSpPr>
        <p:spPr>
          <a:xfrm>
            <a:off x="390906" y="1998663"/>
            <a:ext cx="3696951" cy="3636511"/>
          </a:xfrm>
          <a:prstGeom prst="rect">
            <a:avLst/>
          </a:prstGeom>
          <a:effectLst>
            <a:outerShdw blurRad="50800" dir="14400000">
              <a:srgbClr val="000000">
                <a:alpha val="40000"/>
              </a:srgbClr>
            </a:outerShdw>
          </a:effectLst>
        </p:spPr>
        <p:txBody>
          <a:bodyPr vert="horz" lIns="91440" tIns="45720" rIns="91440" bIns="45720" rtlCol="0" anchor="ctr">
            <a:normAutofit/>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r>
              <a:rPr lang="en-IN" b="1" dirty="0">
                <a:solidFill>
                  <a:schemeClr val="bg1"/>
                </a:solidFill>
              </a:rPr>
              <a:t>Module: Gallery</a:t>
            </a:r>
          </a:p>
          <a:p>
            <a:r>
              <a:rPr lang="en-IN" b="1" dirty="0">
                <a:solidFill>
                  <a:schemeClr val="accent6">
                    <a:lumMod val="60000"/>
                    <a:lumOff val="40000"/>
                  </a:schemeClr>
                </a:solidFill>
              </a:rPr>
              <a:t>This page contains slideshow of images</a:t>
            </a:r>
          </a:p>
        </p:txBody>
      </p:sp>
      <p:pic>
        <p:nvPicPr>
          <p:cNvPr id="3" name="Picture 2">
            <a:extLst>
              <a:ext uri="{FF2B5EF4-FFF2-40B4-BE49-F238E27FC236}">
                <a16:creationId xmlns:a16="http://schemas.microsoft.com/office/drawing/2014/main" id="{5EE5159A-58C4-4689-BC32-84DA4E010054}"/>
              </a:ext>
            </a:extLst>
          </p:cNvPr>
          <p:cNvPicPr>
            <a:picLocks noChangeAspect="1"/>
          </p:cNvPicPr>
          <p:nvPr/>
        </p:nvPicPr>
        <p:blipFill>
          <a:blip r:embed="rId2"/>
          <a:stretch>
            <a:fillRect/>
          </a:stretch>
        </p:blipFill>
        <p:spPr>
          <a:xfrm>
            <a:off x="4736478" y="1252562"/>
            <a:ext cx="7356049" cy="3735494"/>
          </a:xfrm>
          <a:prstGeom prst="rect">
            <a:avLst/>
          </a:prstGeom>
        </p:spPr>
      </p:pic>
    </p:spTree>
    <p:extLst>
      <p:ext uri="{BB962C8B-B14F-4D97-AF65-F5344CB8AC3E}">
        <p14:creationId xmlns:p14="http://schemas.microsoft.com/office/powerpoint/2010/main" val="735623303"/>
      </p:ext>
    </p:extLst>
  </p:cSld>
  <p:clrMapOvr>
    <a:overrideClrMapping bg1="lt1" tx1="dk1" bg2="lt2" tx2="dk2" accent1="accent1" accent2="accent2" accent3="accent3" accent4="accent4" accent5="accent5" accent6="accent6" hlink="hlink" folHlink="folHlink"/>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E2264E67-6F59-4D8D-8E5F-8245B0FEAE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3" y="0"/>
            <a:ext cx="12187427"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23">
            <a:extLst>
              <a:ext uri="{FF2B5EF4-FFF2-40B4-BE49-F238E27FC236}">
                <a16:creationId xmlns:a16="http://schemas.microsoft.com/office/drawing/2014/main" id="{158E1C6E-D299-4F5D-B15B-155EBF7F62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4637005" cy="6858000"/>
          </a:xfrm>
          <a:custGeom>
            <a:avLst/>
            <a:gdLst>
              <a:gd name="connsiteX0" fmla="*/ 0 w 4637005"/>
              <a:gd name="connsiteY0" fmla="*/ 0 h 6858000"/>
              <a:gd name="connsiteX1" fmla="*/ 4637005 w 4637005"/>
              <a:gd name="connsiteY1" fmla="*/ 0 h 6858000"/>
              <a:gd name="connsiteX2" fmla="*/ 4637005 w 4637005"/>
              <a:gd name="connsiteY2" fmla="*/ 1900238 h 6858000"/>
              <a:gd name="connsiteX3" fmla="*/ 4266589 w 4637005"/>
              <a:gd name="connsiteY3" fmla="*/ 2178050 h 6858000"/>
              <a:gd name="connsiteX4" fmla="*/ 4262355 w 4637005"/>
              <a:gd name="connsiteY4" fmla="*/ 2184400 h 6858000"/>
              <a:gd name="connsiteX5" fmla="*/ 4256005 w 4637005"/>
              <a:gd name="connsiteY5" fmla="*/ 2193925 h 6858000"/>
              <a:gd name="connsiteX6" fmla="*/ 4249655 w 4637005"/>
              <a:gd name="connsiteY6" fmla="*/ 2201863 h 6858000"/>
              <a:gd name="connsiteX7" fmla="*/ 4249655 w 4637005"/>
              <a:gd name="connsiteY7" fmla="*/ 2211388 h 6858000"/>
              <a:gd name="connsiteX8" fmla="*/ 4249655 w 4637005"/>
              <a:gd name="connsiteY8" fmla="*/ 2220913 h 6858000"/>
              <a:gd name="connsiteX9" fmla="*/ 4256005 w 4637005"/>
              <a:gd name="connsiteY9" fmla="*/ 2228850 h 6858000"/>
              <a:gd name="connsiteX10" fmla="*/ 4262355 w 4637005"/>
              <a:gd name="connsiteY10" fmla="*/ 2238375 h 6858000"/>
              <a:gd name="connsiteX11" fmla="*/ 4266589 w 4637005"/>
              <a:gd name="connsiteY11" fmla="*/ 2244725 h 6858000"/>
              <a:gd name="connsiteX12" fmla="*/ 4637005 w 4637005"/>
              <a:gd name="connsiteY12" fmla="*/ 2522538 h 6858000"/>
              <a:gd name="connsiteX13" fmla="*/ 4637005 w 4637005"/>
              <a:gd name="connsiteY13" fmla="*/ 6858000 h 6858000"/>
              <a:gd name="connsiteX14" fmla="*/ 0 w 4637005"/>
              <a:gd name="connsiteY1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637005" h="6858000">
                <a:moveTo>
                  <a:pt x="0" y="0"/>
                </a:moveTo>
                <a:lnTo>
                  <a:pt x="4637005" y="0"/>
                </a:lnTo>
                <a:lnTo>
                  <a:pt x="4637005" y="1900238"/>
                </a:lnTo>
                <a:lnTo>
                  <a:pt x="4266589" y="2178050"/>
                </a:lnTo>
                <a:lnTo>
                  <a:pt x="4262355" y="2184400"/>
                </a:lnTo>
                <a:lnTo>
                  <a:pt x="4256005" y="2193925"/>
                </a:lnTo>
                <a:lnTo>
                  <a:pt x="4249655" y="2201863"/>
                </a:lnTo>
                <a:lnTo>
                  <a:pt x="4249655" y="2211388"/>
                </a:lnTo>
                <a:lnTo>
                  <a:pt x="4249655" y="2220913"/>
                </a:lnTo>
                <a:lnTo>
                  <a:pt x="4256005" y="2228850"/>
                </a:lnTo>
                <a:lnTo>
                  <a:pt x="4262355" y="2238375"/>
                </a:lnTo>
                <a:lnTo>
                  <a:pt x="4266589" y="2244725"/>
                </a:lnTo>
                <a:lnTo>
                  <a:pt x="4637005" y="2522538"/>
                </a:lnTo>
                <a:lnTo>
                  <a:pt x="4637005" y="6858000"/>
                </a:lnTo>
                <a:lnTo>
                  <a:pt x="0" y="6858000"/>
                </a:lnTo>
                <a:close/>
              </a:path>
            </a:pathLst>
          </a:custGeom>
          <a:solidFill>
            <a:srgbClr val="212121"/>
          </a:solidFill>
          <a:ln>
            <a:noFill/>
            <a:headEnd/>
            <a:tailEnd/>
          </a:ln>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3512D594-F979-44BE-960D-86D277C309EF}"/>
              </a:ext>
            </a:extLst>
          </p:cNvPr>
          <p:cNvSpPr>
            <a:spLocks noGrp="1"/>
          </p:cNvSpPr>
          <p:nvPr>
            <p:ph type="title"/>
          </p:nvPr>
        </p:nvSpPr>
        <p:spPr>
          <a:xfrm>
            <a:off x="451514" y="457201"/>
            <a:ext cx="3575737" cy="1332688"/>
          </a:xfrm>
        </p:spPr>
        <p:txBody>
          <a:bodyPr anchor="b">
            <a:normAutofit/>
          </a:bodyPr>
          <a:lstStyle/>
          <a:p>
            <a:pPr algn="ctr"/>
            <a:r>
              <a:rPr lang="en-IN" sz="3200">
                <a:solidFill>
                  <a:srgbClr val="FFFFFF"/>
                </a:solidFill>
              </a:rPr>
              <a:t>Detailed Description</a:t>
            </a:r>
          </a:p>
        </p:txBody>
      </p:sp>
      <p:sp>
        <p:nvSpPr>
          <p:cNvPr id="8" name="Content Placeholder 2">
            <a:extLst>
              <a:ext uri="{FF2B5EF4-FFF2-40B4-BE49-F238E27FC236}">
                <a16:creationId xmlns:a16="http://schemas.microsoft.com/office/drawing/2014/main" id="{3782C858-09DE-4834-BD57-99779AB7458C}"/>
              </a:ext>
            </a:extLst>
          </p:cNvPr>
          <p:cNvSpPr txBox="1">
            <a:spLocks/>
          </p:cNvSpPr>
          <p:nvPr/>
        </p:nvSpPr>
        <p:spPr>
          <a:xfrm>
            <a:off x="390906" y="1998663"/>
            <a:ext cx="3696951" cy="3636511"/>
          </a:xfrm>
          <a:prstGeom prst="rect">
            <a:avLst/>
          </a:prstGeom>
          <a:effectLst>
            <a:outerShdw blurRad="50800" dir="14400000">
              <a:srgbClr val="000000">
                <a:alpha val="40000"/>
              </a:srgbClr>
            </a:outerShdw>
          </a:effectLst>
        </p:spPr>
        <p:txBody>
          <a:bodyPr vert="horz" lIns="91440" tIns="45720" rIns="91440" bIns="45720" rtlCol="0" anchor="ctr">
            <a:normAutofit/>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r>
              <a:rPr lang="en-IN" b="1" dirty="0">
                <a:solidFill>
                  <a:schemeClr val="bg1"/>
                </a:solidFill>
              </a:rPr>
              <a:t>Module: Store</a:t>
            </a:r>
          </a:p>
          <a:p>
            <a:r>
              <a:rPr lang="en-IN" b="1" dirty="0">
                <a:solidFill>
                  <a:schemeClr val="accent6">
                    <a:lumMod val="60000"/>
                    <a:lumOff val="40000"/>
                  </a:schemeClr>
                </a:solidFill>
              </a:rPr>
              <a:t>This page contains list of top astronomical equipment picked by us; links to Amazon to purchase</a:t>
            </a:r>
          </a:p>
        </p:txBody>
      </p:sp>
      <p:pic>
        <p:nvPicPr>
          <p:cNvPr id="4" name="Picture 3">
            <a:extLst>
              <a:ext uri="{FF2B5EF4-FFF2-40B4-BE49-F238E27FC236}">
                <a16:creationId xmlns:a16="http://schemas.microsoft.com/office/drawing/2014/main" id="{52D2FF64-E1E6-47EE-8427-B5F11E0EC6D0}"/>
              </a:ext>
            </a:extLst>
          </p:cNvPr>
          <p:cNvPicPr>
            <a:picLocks noChangeAspect="1"/>
          </p:cNvPicPr>
          <p:nvPr/>
        </p:nvPicPr>
        <p:blipFill>
          <a:blip r:embed="rId2"/>
          <a:stretch>
            <a:fillRect/>
          </a:stretch>
        </p:blipFill>
        <p:spPr>
          <a:xfrm>
            <a:off x="4745904" y="1503318"/>
            <a:ext cx="7337196" cy="3637607"/>
          </a:xfrm>
          <a:prstGeom prst="rect">
            <a:avLst/>
          </a:prstGeom>
        </p:spPr>
      </p:pic>
    </p:spTree>
    <p:extLst>
      <p:ext uri="{BB962C8B-B14F-4D97-AF65-F5344CB8AC3E}">
        <p14:creationId xmlns:p14="http://schemas.microsoft.com/office/powerpoint/2010/main" val="3703784914"/>
      </p:ext>
    </p:extLst>
  </p:cSld>
  <p:clrMapOvr>
    <a:overrideClrMapping bg1="lt1" tx1="dk1" bg2="lt2" tx2="dk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23A0C7-516E-4A13-8A78-096857583FC2}"/>
              </a:ext>
            </a:extLst>
          </p:cNvPr>
          <p:cNvSpPr>
            <a:spLocks noGrp="1"/>
          </p:cNvSpPr>
          <p:nvPr>
            <p:ph type="title"/>
          </p:nvPr>
        </p:nvSpPr>
        <p:spPr>
          <a:xfrm>
            <a:off x="810001" y="570696"/>
            <a:ext cx="10571998" cy="970450"/>
          </a:xfr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p>
            <a:r>
              <a:rPr lang="en-IN" dirty="0">
                <a:solidFill>
                  <a:schemeClr val="bg2">
                    <a:lumMod val="85000"/>
                    <a:lumOff val="15000"/>
                  </a:schemeClr>
                </a:solidFill>
              </a:rPr>
              <a:t>Summary of the project </a:t>
            </a:r>
            <a:br>
              <a:rPr lang="en-IN" dirty="0">
                <a:solidFill>
                  <a:schemeClr val="bg2">
                    <a:lumMod val="85000"/>
                    <a:lumOff val="15000"/>
                  </a:schemeClr>
                </a:solidFill>
              </a:rPr>
            </a:br>
            <a:r>
              <a:rPr lang="en-IN" sz="2400" dirty="0">
                <a:solidFill>
                  <a:schemeClr val="bg2">
                    <a:lumMod val="85000"/>
                    <a:lumOff val="15000"/>
                  </a:schemeClr>
                </a:solidFill>
              </a:rPr>
              <a:t>-Abstract</a:t>
            </a:r>
            <a:endParaRPr lang="en-IN" dirty="0">
              <a:solidFill>
                <a:schemeClr val="bg2">
                  <a:lumMod val="85000"/>
                  <a:lumOff val="15000"/>
                </a:schemeClr>
              </a:solidFill>
            </a:endParaRPr>
          </a:p>
        </p:txBody>
      </p:sp>
      <p:sp>
        <p:nvSpPr>
          <p:cNvPr id="3" name="Content Placeholder 2">
            <a:extLst>
              <a:ext uri="{FF2B5EF4-FFF2-40B4-BE49-F238E27FC236}">
                <a16:creationId xmlns:a16="http://schemas.microsoft.com/office/drawing/2014/main" id="{4B430463-73B9-4266-B60D-D19003906FB8}"/>
              </a:ext>
            </a:extLst>
          </p:cNvPr>
          <p:cNvSpPr>
            <a:spLocks noGrp="1"/>
          </p:cNvSpPr>
          <p:nvPr>
            <p:ph idx="1"/>
          </p:nvPr>
        </p:nvSpPr>
        <p:spPr>
          <a:xfrm>
            <a:off x="657309" y="1724026"/>
            <a:ext cx="10877382" cy="4812018"/>
          </a:xfrm>
        </p:spPr>
        <p:txBody>
          <a:bodyPr>
            <a:normAutofit/>
          </a:bodyPr>
          <a:lstStyle/>
          <a:p>
            <a:r>
              <a:rPr lang="en-IN" dirty="0"/>
              <a:t>We have built an astronomy related website which provides many services which helps educate people on astronomy as well as other space related topics, it will help amateur astronomers overcome their fears of entering into the field of Stargazing and Astro-photography, it will also help experienced astronomers to find out real time news and data feeds about space and related topics. Users will be most active on the forum pages where many questions can be asked, topics can be discussed, and many more, ALL in one place. The Website is secure with user validation, accessible, highly efficient and also search engine optimized.</a:t>
            </a:r>
          </a:p>
          <a:p>
            <a:r>
              <a:rPr lang="en-IN" dirty="0"/>
              <a:t>The Project entailed 2 phases of web development:</a:t>
            </a:r>
          </a:p>
          <a:p>
            <a:pPr lvl="2"/>
            <a:r>
              <a:rPr lang="en-IN" dirty="0"/>
              <a:t>Front-end: HTML5, CSS3, JavaScript, Handlebars to meet the above mentioned needs.</a:t>
            </a:r>
          </a:p>
          <a:p>
            <a:pPr lvl="2"/>
            <a:r>
              <a:rPr lang="en-IN" dirty="0"/>
              <a:t>Back-end: Node.js , MongoDB (Database)</a:t>
            </a:r>
          </a:p>
          <a:p>
            <a:pPr lvl="2"/>
            <a:r>
              <a:rPr lang="en-IN" dirty="0"/>
              <a:t>Git and GitHub for Project Efficiency and Consistency.</a:t>
            </a:r>
          </a:p>
        </p:txBody>
      </p:sp>
      <p:pic>
        <p:nvPicPr>
          <p:cNvPr id="5" name="Graphic 4" descr="Telescope">
            <a:extLst>
              <a:ext uri="{FF2B5EF4-FFF2-40B4-BE49-F238E27FC236}">
                <a16:creationId xmlns:a16="http://schemas.microsoft.com/office/drawing/2014/main" id="{8EA28B04-D10E-4DB8-A7B5-D9DB28F6417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flipH="1">
            <a:off x="11277600" y="1175386"/>
            <a:ext cx="914400" cy="914400"/>
          </a:xfrm>
          <a:prstGeom prst="rect">
            <a:avLst/>
          </a:prstGeom>
        </p:spPr>
      </p:pic>
    </p:spTree>
    <p:extLst>
      <p:ext uri="{BB962C8B-B14F-4D97-AF65-F5344CB8AC3E}">
        <p14:creationId xmlns:p14="http://schemas.microsoft.com/office/powerpoint/2010/main" val="50920291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F706E7-B64E-43DA-9E13-4132097767AB}"/>
              </a:ext>
            </a:extLst>
          </p:cNvPr>
          <p:cNvSpPr>
            <a:spLocks noGrp="1"/>
          </p:cNvSpPr>
          <p:nvPr>
            <p:ph type="title"/>
          </p:nvPr>
        </p:nvSpPr>
        <p:spPr>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p>
            <a:r>
              <a:rPr lang="en-IN" dirty="0">
                <a:solidFill>
                  <a:schemeClr val="bg1"/>
                </a:solidFill>
              </a:rPr>
              <a:t>Test report</a:t>
            </a:r>
          </a:p>
        </p:txBody>
      </p:sp>
      <p:graphicFrame>
        <p:nvGraphicFramePr>
          <p:cNvPr id="4" name="Table 4">
            <a:extLst>
              <a:ext uri="{FF2B5EF4-FFF2-40B4-BE49-F238E27FC236}">
                <a16:creationId xmlns:a16="http://schemas.microsoft.com/office/drawing/2014/main" id="{C1160D8F-243B-49D5-BCC6-BDE1353C0F26}"/>
              </a:ext>
            </a:extLst>
          </p:cNvPr>
          <p:cNvGraphicFramePr>
            <a:graphicFrameLocks noGrp="1"/>
          </p:cNvGraphicFramePr>
          <p:nvPr>
            <p:ph idx="1"/>
            <p:extLst>
              <p:ext uri="{D42A27DB-BD31-4B8C-83A1-F6EECF244321}">
                <p14:modId xmlns:p14="http://schemas.microsoft.com/office/powerpoint/2010/main" val="375097372"/>
              </p:ext>
            </p:extLst>
          </p:nvPr>
        </p:nvGraphicFramePr>
        <p:xfrm>
          <a:off x="2728122" y="2844849"/>
          <a:ext cx="5857872" cy="2961640"/>
        </p:xfrm>
        <a:graphic>
          <a:graphicData uri="http://schemas.openxmlformats.org/drawingml/2006/table">
            <a:tbl>
              <a:tblPr firstRow="1" bandRow="1">
                <a:tableStyleId>{073A0DAA-6AF3-43AB-8588-CEC1D06C72B9}</a:tableStyleId>
              </a:tblPr>
              <a:tblGrid>
                <a:gridCol w="2638799">
                  <a:extLst>
                    <a:ext uri="{9D8B030D-6E8A-4147-A177-3AD203B41FA5}">
                      <a16:colId xmlns:a16="http://schemas.microsoft.com/office/drawing/2014/main" val="2195316748"/>
                    </a:ext>
                  </a:extLst>
                </a:gridCol>
                <a:gridCol w="3219073">
                  <a:extLst>
                    <a:ext uri="{9D8B030D-6E8A-4147-A177-3AD203B41FA5}">
                      <a16:colId xmlns:a16="http://schemas.microsoft.com/office/drawing/2014/main" val="3201482873"/>
                    </a:ext>
                  </a:extLst>
                </a:gridCol>
              </a:tblGrid>
              <a:tr h="0">
                <a:tc>
                  <a:txBody>
                    <a:bodyPr/>
                    <a:lstStyle/>
                    <a:p>
                      <a:pPr algn="ctr"/>
                      <a:r>
                        <a:rPr lang="en-IN" dirty="0"/>
                        <a:t>Name</a:t>
                      </a:r>
                    </a:p>
                  </a:txBody>
                  <a:tcPr/>
                </a:tc>
                <a:tc>
                  <a:txBody>
                    <a:bodyPr/>
                    <a:lstStyle/>
                    <a:p>
                      <a:pPr algn="ctr"/>
                      <a:r>
                        <a:rPr lang="en-IN" dirty="0"/>
                        <a:t>Rating (1-5)</a:t>
                      </a:r>
                    </a:p>
                  </a:txBody>
                  <a:tcPr/>
                </a:tc>
                <a:extLst>
                  <a:ext uri="{0D108BD9-81ED-4DB2-BD59-A6C34878D82A}">
                    <a16:rowId xmlns:a16="http://schemas.microsoft.com/office/drawing/2014/main" val="2291598287"/>
                  </a:ext>
                </a:extLst>
              </a:tr>
              <a:tr h="370840">
                <a:tc>
                  <a:txBody>
                    <a:bodyPr/>
                    <a:lstStyle/>
                    <a:p>
                      <a:pPr algn="ctr"/>
                      <a:r>
                        <a:rPr lang="en-IN" dirty="0" err="1"/>
                        <a:t>Indrani</a:t>
                      </a:r>
                      <a:r>
                        <a:rPr lang="en-IN" dirty="0"/>
                        <a:t> Mishra</a:t>
                      </a:r>
                    </a:p>
                  </a:txBody>
                  <a:tcPr/>
                </a:tc>
                <a:tc>
                  <a:txBody>
                    <a:bodyPr/>
                    <a:lstStyle/>
                    <a:p>
                      <a:pPr algn="ctr"/>
                      <a:r>
                        <a:rPr lang="en-IN" dirty="0"/>
                        <a:t>5</a:t>
                      </a:r>
                    </a:p>
                  </a:txBody>
                  <a:tcPr/>
                </a:tc>
                <a:extLst>
                  <a:ext uri="{0D108BD9-81ED-4DB2-BD59-A6C34878D82A}">
                    <a16:rowId xmlns:a16="http://schemas.microsoft.com/office/drawing/2014/main" val="469066634"/>
                  </a:ext>
                </a:extLst>
              </a:tr>
              <a:tr h="370840">
                <a:tc>
                  <a:txBody>
                    <a:bodyPr/>
                    <a:lstStyle/>
                    <a:p>
                      <a:pPr algn="ctr"/>
                      <a:r>
                        <a:rPr lang="en-IN" dirty="0" err="1"/>
                        <a:t>Sanjit</a:t>
                      </a:r>
                      <a:r>
                        <a:rPr lang="en-IN" dirty="0"/>
                        <a:t> Mishra</a:t>
                      </a:r>
                    </a:p>
                  </a:txBody>
                  <a:tcPr/>
                </a:tc>
                <a:tc>
                  <a:txBody>
                    <a:bodyPr/>
                    <a:lstStyle/>
                    <a:p>
                      <a:pPr algn="ctr"/>
                      <a:r>
                        <a:rPr lang="en-IN" dirty="0"/>
                        <a:t>4</a:t>
                      </a:r>
                    </a:p>
                  </a:txBody>
                  <a:tcPr/>
                </a:tc>
                <a:extLst>
                  <a:ext uri="{0D108BD9-81ED-4DB2-BD59-A6C34878D82A}">
                    <a16:rowId xmlns:a16="http://schemas.microsoft.com/office/drawing/2014/main" val="1231031111"/>
                  </a:ext>
                </a:extLst>
              </a:tr>
              <a:tr h="370840">
                <a:tc>
                  <a:txBody>
                    <a:bodyPr/>
                    <a:lstStyle/>
                    <a:p>
                      <a:pPr algn="ctr"/>
                      <a:r>
                        <a:rPr lang="en-IN" dirty="0"/>
                        <a:t>Madhav </a:t>
                      </a:r>
                      <a:r>
                        <a:rPr lang="en-IN" dirty="0" err="1"/>
                        <a:t>Parcha</a:t>
                      </a:r>
                      <a:endParaRPr lang="en-IN" dirty="0"/>
                    </a:p>
                  </a:txBody>
                  <a:tcPr/>
                </a:tc>
                <a:tc>
                  <a:txBody>
                    <a:bodyPr/>
                    <a:lstStyle/>
                    <a:p>
                      <a:pPr algn="ctr"/>
                      <a:r>
                        <a:rPr lang="en-IN" dirty="0"/>
                        <a:t>4</a:t>
                      </a:r>
                    </a:p>
                  </a:txBody>
                  <a:tcPr/>
                </a:tc>
                <a:extLst>
                  <a:ext uri="{0D108BD9-81ED-4DB2-BD59-A6C34878D82A}">
                    <a16:rowId xmlns:a16="http://schemas.microsoft.com/office/drawing/2014/main" val="3181090000"/>
                  </a:ext>
                </a:extLst>
              </a:tr>
              <a:tr h="370840">
                <a:tc>
                  <a:txBody>
                    <a:bodyPr/>
                    <a:lstStyle/>
                    <a:p>
                      <a:pPr algn="ctr"/>
                      <a:r>
                        <a:rPr lang="en-IN" dirty="0"/>
                        <a:t>Srilatha </a:t>
                      </a:r>
                      <a:r>
                        <a:rPr lang="en-IN" dirty="0" err="1"/>
                        <a:t>Parcha</a:t>
                      </a:r>
                      <a:endParaRPr lang="en-IN" dirty="0"/>
                    </a:p>
                  </a:txBody>
                  <a:tcPr/>
                </a:tc>
                <a:tc>
                  <a:txBody>
                    <a:bodyPr/>
                    <a:lstStyle/>
                    <a:p>
                      <a:pPr algn="ctr"/>
                      <a:r>
                        <a:rPr lang="en-IN" dirty="0"/>
                        <a:t>5</a:t>
                      </a:r>
                    </a:p>
                  </a:txBody>
                  <a:tcPr/>
                </a:tc>
                <a:extLst>
                  <a:ext uri="{0D108BD9-81ED-4DB2-BD59-A6C34878D82A}">
                    <a16:rowId xmlns:a16="http://schemas.microsoft.com/office/drawing/2014/main" val="1477954650"/>
                  </a:ext>
                </a:extLst>
              </a:tr>
              <a:tr h="370840">
                <a:tc>
                  <a:txBody>
                    <a:bodyPr/>
                    <a:lstStyle/>
                    <a:p>
                      <a:pPr algn="ctr"/>
                      <a:r>
                        <a:rPr lang="en-IN" dirty="0" err="1"/>
                        <a:t>Suhaas</a:t>
                      </a:r>
                      <a:r>
                        <a:rPr lang="en-IN" dirty="0"/>
                        <a:t> </a:t>
                      </a:r>
                      <a:r>
                        <a:rPr lang="en-IN" dirty="0" err="1"/>
                        <a:t>Parcha</a:t>
                      </a:r>
                      <a:endParaRPr lang="en-IN" dirty="0"/>
                    </a:p>
                  </a:txBody>
                  <a:tcPr/>
                </a:tc>
                <a:tc>
                  <a:txBody>
                    <a:bodyPr/>
                    <a:lstStyle/>
                    <a:p>
                      <a:pPr algn="ctr"/>
                      <a:r>
                        <a:rPr lang="en-IN" dirty="0"/>
                        <a:t>5</a:t>
                      </a:r>
                    </a:p>
                  </a:txBody>
                  <a:tcPr/>
                </a:tc>
                <a:extLst>
                  <a:ext uri="{0D108BD9-81ED-4DB2-BD59-A6C34878D82A}">
                    <a16:rowId xmlns:a16="http://schemas.microsoft.com/office/drawing/2014/main" val="4171317136"/>
                  </a:ext>
                </a:extLst>
              </a:tr>
              <a:tr h="370840">
                <a:tc>
                  <a:txBody>
                    <a:bodyPr/>
                    <a:lstStyle/>
                    <a:p>
                      <a:pPr algn="ctr"/>
                      <a:r>
                        <a:rPr lang="en-IN" dirty="0"/>
                        <a:t>Prem Kiron</a:t>
                      </a:r>
                    </a:p>
                  </a:txBody>
                  <a:tcPr/>
                </a:tc>
                <a:tc>
                  <a:txBody>
                    <a:bodyPr/>
                    <a:lstStyle/>
                    <a:p>
                      <a:pPr algn="ctr"/>
                      <a:r>
                        <a:rPr lang="en-IN" dirty="0"/>
                        <a:t>5</a:t>
                      </a:r>
                    </a:p>
                  </a:txBody>
                  <a:tcPr/>
                </a:tc>
                <a:extLst>
                  <a:ext uri="{0D108BD9-81ED-4DB2-BD59-A6C34878D82A}">
                    <a16:rowId xmlns:a16="http://schemas.microsoft.com/office/drawing/2014/main" val="827544876"/>
                  </a:ext>
                </a:extLst>
              </a:tr>
              <a:tr h="370840">
                <a:tc>
                  <a:txBody>
                    <a:bodyPr/>
                    <a:lstStyle/>
                    <a:p>
                      <a:pPr algn="ctr"/>
                      <a:r>
                        <a:rPr lang="en-IN" dirty="0"/>
                        <a:t>Seema Kiron</a:t>
                      </a:r>
                    </a:p>
                  </a:txBody>
                  <a:tcPr/>
                </a:tc>
                <a:tc>
                  <a:txBody>
                    <a:bodyPr/>
                    <a:lstStyle/>
                    <a:p>
                      <a:pPr algn="ctr"/>
                      <a:r>
                        <a:rPr lang="en-IN" dirty="0"/>
                        <a:t>5</a:t>
                      </a:r>
                    </a:p>
                  </a:txBody>
                  <a:tcPr/>
                </a:tc>
                <a:extLst>
                  <a:ext uri="{0D108BD9-81ED-4DB2-BD59-A6C34878D82A}">
                    <a16:rowId xmlns:a16="http://schemas.microsoft.com/office/drawing/2014/main" val="3686988225"/>
                  </a:ext>
                </a:extLst>
              </a:tr>
            </a:tbl>
          </a:graphicData>
        </a:graphic>
      </p:graphicFrame>
      <p:pic>
        <p:nvPicPr>
          <p:cNvPr id="3" name="Graphic 2" descr="Rocket">
            <a:extLst>
              <a:ext uri="{FF2B5EF4-FFF2-40B4-BE49-F238E27FC236}">
                <a16:creationId xmlns:a16="http://schemas.microsoft.com/office/drawing/2014/main" id="{A059A5D0-3568-4BFC-A3C9-9D0890DE35B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flipH="1">
            <a:off x="11277600" y="932413"/>
            <a:ext cx="914400" cy="914400"/>
          </a:xfrm>
          <a:prstGeom prst="rect">
            <a:avLst/>
          </a:prstGeom>
        </p:spPr>
      </p:pic>
    </p:spTree>
    <p:extLst>
      <p:ext uri="{BB962C8B-B14F-4D97-AF65-F5344CB8AC3E}">
        <p14:creationId xmlns:p14="http://schemas.microsoft.com/office/powerpoint/2010/main" val="277292175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4A7455-23AA-4643-8EAC-C53A9586FB82}"/>
              </a:ext>
            </a:extLst>
          </p:cNvPr>
          <p:cNvSpPr>
            <a:spLocks noGrp="1"/>
          </p:cNvSpPr>
          <p:nvPr>
            <p:ph type="title"/>
          </p:nvPr>
        </p:nvSpPr>
        <p:spPr>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p>
            <a:r>
              <a:rPr lang="en-IN" dirty="0">
                <a:solidFill>
                  <a:schemeClr val="bg1"/>
                </a:solidFill>
              </a:rPr>
              <a:t>Highlights of work</a:t>
            </a:r>
          </a:p>
        </p:txBody>
      </p:sp>
      <p:sp>
        <p:nvSpPr>
          <p:cNvPr id="3" name="Content Placeholder 2">
            <a:extLst>
              <a:ext uri="{FF2B5EF4-FFF2-40B4-BE49-F238E27FC236}">
                <a16:creationId xmlns:a16="http://schemas.microsoft.com/office/drawing/2014/main" id="{68B1A146-6AA2-4602-9E9C-9A1CAF9C968E}"/>
              </a:ext>
            </a:extLst>
          </p:cNvPr>
          <p:cNvSpPr>
            <a:spLocks noGrp="1"/>
          </p:cNvSpPr>
          <p:nvPr>
            <p:ph idx="1"/>
          </p:nvPr>
        </p:nvSpPr>
        <p:spPr/>
        <p:txBody>
          <a:bodyPr/>
          <a:lstStyle/>
          <a:p>
            <a:pPr>
              <a:lnSpc>
                <a:spcPct val="150000"/>
              </a:lnSpc>
            </a:pPr>
            <a:r>
              <a:rPr lang="en-IN" dirty="0"/>
              <a:t>One stop destination for major space related entities: Forums, News page, Store, Gallery; with complete user authentication and authorization.</a:t>
            </a:r>
          </a:p>
          <a:p>
            <a:pPr>
              <a:lnSpc>
                <a:spcPct val="150000"/>
              </a:lnSpc>
            </a:pPr>
            <a:r>
              <a:rPr lang="en-IN" dirty="0"/>
              <a:t>Currently a free website.</a:t>
            </a:r>
          </a:p>
          <a:p>
            <a:pPr>
              <a:lnSpc>
                <a:spcPct val="150000"/>
              </a:lnSpc>
            </a:pPr>
            <a:r>
              <a:rPr lang="en-IN" dirty="0"/>
              <a:t>Appealing GUI with dynamism.</a:t>
            </a:r>
          </a:p>
        </p:txBody>
      </p:sp>
    </p:spTree>
    <p:extLst>
      <p:ext uri="{BB962C8B-B14F-4D97-AF65-F5344CB8AC3E}">
        <p14:creationId xmlns:p14="http://schemas.microsoft.com/office/powerpoint/2010/main" val="154250091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B20588-72E1-421E-A16C-609A1D787A7A}"/>
              </a:ext>
            </a:extLst>
          </p:cNvPr>
          <p:cNvSpPr>
            <a:spLocks noGrp="1"/>
          </p:cNvSpPr>
          <p:nvPr>
            <p:ph type="title"/>
          </p:nvPr>
        </p:nvSpPr>
        <p:spPr>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p>
            <a:r>
              <a:rPr lang="en-IN" dirty="0">
                <a:solidFill>
                  <a:schemeClr val="bg2">
                    <a:lumMod val="85000"/>
                    <a:lumOff val="15000"/>
                  </a:schemeClr>
                </a:solidFill>
              </a:rPr>
              <a:t>Conclusion</a:t>
            </a:r>
          </a:p>
        </p:txBody>
      </p:sp>
      <p:sp>
        <p:nvSpPr>
          <p:cNvPr id="3" name="Content Placeholder 2">
            <a:extLst>
              <a:ext uri="{FF2B5EF4-FFF2-40B4-BE49-F238E27FC236}">
                <a16:creationId xmlns:a16="http://schemas.microsoft.com/office/drawing/2014/main" id="{6B8E08C1-EFFF-47DB-9DDD-8461953EBC41}"/>
              </a:ext>
            </a:extLst>
          </p:cNvPr>
          <p:cNvSpPr>
            <a:spLocks noGrp="1"/>
          </p:cNvSpPr>
          <p:nvPr>
            <p:ph idx="1"/>
          </p:nvPr>
        </p:nvSpPr>
        <p:spPr>
          <a:xfrm>
            <a:off x="810000" y="2498512"/>
            <a:ext cx="10554574" cy="3636511"/>
          </a:xfrm>
        </p:spPr>
        <p:txBody>
          <a:bodyPr/>
          <a:lstStyle/>
          <a:p>
            <a:pPr>
              <a:lnSpc>
                <a:spcPct val="150000"/>
              </a:lnSpc>
            </a:pPr>
            <a:r>
              <a:rPr lang="en-IN" dirty="0"/>
              <a:t>We have built a website that takes into account major aspects that come to mind when one thinks of things related space. </a:t>
            </a:r>
          </a:p>
          <a:p>
            <a:pPr>
              <a:lnSpc>
                <a:spcPct val="150000"/>
              </a:lnSpc>
            </a:pPr>
            <a:r>
              <a:rPr lang="en-IN" dirty="0"/>
              <a:t>We have used booming and newer tools such as MongoDB and Node.js with Express Framework and handlebars which are of great importance in todays web development scenario.</a:t>
            </a:r>
          </a:p>
          <a:p>
            <a:pPr>
              <a:lnSpc>
                <a:spcPct val="150000"/>
              </a:lnSpc>
            </a:pPr>
            <a:r>
              <a:rPr lang="en-IN" dirty="0"/>
              <a:t>Through this project implementation, we have been introduced to the world of web development and have learned how to use many of the newer tools and techniques.</a:t>
            </a:r>
          </a:p>
        </p:txBody>
      </p:sp>
    </p:spTree>
    <p:extLst>
      <p:ext uri="{BB962C8B-B14F-4D97-AF65-F5344CB8AC3E}">
        <p14:creationId xmlns:p14="http://schemas.microsoft.com/office/powerpoint/2010/main" val="10654474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1037DD-74CE-4829-B761-7556FACA5139}"/>
              </a:ext>
            </a:extLst>
          </p:cNvPr>
          <p:cNvSpPr>
            <a:spLocks noGrp="1"/>
          </p:cNvSpPr>
          <p:nvPr>
            <p:ph type="title"/>
          </p:nvPr>
        </p:nvSpPr>
        <p:spPr>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p>
            <a:r>
              <a:rPr lang="en-IN" dirty="0">
                <a:solidFill>
                  <a:schemeClr val="bg2">
                    <a:lumMod val="85000"/>
                    <a:lumOff val="15000"/>
                  </a:schemeClr>
                </a:solidFill>
              </a:rPr>
              <a:t>Future Developments</a:t>
            </a:r>
          </a:p>
        </p:txBody>
      </p:sp>
      <p:sp>
        <p:nvSpPr>
          <p:cNvPr id="3" name="Content Placeholder 2">
            <a:extLst>
              <a:ext uri="{FF2B5EF4-FFF2-40B4-BE49-F238E27FC236}">
                <a16:creationId xmlns:a16="http://schemas.microsoft.com/office/drawing/2014/main" id="{7C568C2C-0C9B-45FF-8C12-AA915675B104}"/>
              </a:ext>
            </a:extLst>
          </p:cNvPr>
          <p:cNvSpPr>
            <a:spLocks noGrp="1"/>
          </p:cNvSpPr>
          <p:nvPr>
            <p:ph idx="1"/>
          </p:nvPr>
        </p:nvSpPr>
        <p:spPr>
          <a:xfrm>
            <a:off x="810000" y="2593762"/>
            <a:ext cx="10554574" cy="3636511"/>
          </a:xfrm>
        </p:spPr>
        <p:txBody>
          <a:bodyPr/>
          <a:lstStyle/>
          <a:p>
            <a:pPr>
              <a:lnSpc>
                <a:spcPct val="150000"/>
              </a:lnSpc>
            </a:pPr>
            <a:r>
              <a:rPr lang="en-GB" b="0" i="0" dirty="0">
                <a:effectLst/>
              </a:rPr>
              <a:t>We plan on implementing a built-in service in the website to gather the user's GPS information and give accurate weather data and star chart data based on their location in the country or the planet</a:t>
            </a:r>
          </a:p>
          <a:p>
            <a:pPr>
              <a:lnSpc>
                <a:spcPct val="150000"/>
              </a:lnSpc>
            </a:pPr>
            <a:r>
              <a:rPr lang="en-IN" sz="1800" dirty="0"/>
              <a:t>A provision for our users to get in contact with an exclusive Dealers.</a:t>
            </a:r>
          </a:p>
          <a:p>
            <a:pPr>
              <a:lnSpc>
                <a:spcPct val="150000"/>
              </a:lnSpc>
            </a:pPr>
            <a:r>
              <a:rPr lang="en-IN" sz="1800" dirty="0"/>
              <a:t>Allow for users to send in their stargazing images which we will incorporate into the Gallery as a feed.</a:t>
            </a:r>
          </a:p>
          <a:p>
            <a:pPr>
              <a:lnSpc>
                <a:spcPct val="150000"/>
              </a:lnSpc>
            </a:pPr>
            <a:r>
              <a:rPr lang="en-IN" sz="1800" dirty="0"/>
              <a:t>Complete deployment of the website on real-time server to make it available to all.</a:t>
            </a:r>
          </a:p>
          <a:p>
            <a:pPr>
              <a:lnSpc>
                <a:spcPct val="150000"/>
              </a:lnSpc>
            </a:pPr>
            <a:endParaRPr lang="en-IN" dirty="0"/>
          </a:p>
        </p:txBody>
      </p:sp>
    </p:spTree>
    <p:extLst>
      <p:ext uri="{BB962C8B-B14F-4D97-AF65-F5344CB8AC3E}">
        <p14:creationId xmlns:p14="http://schemas.microsoft.com/office/powerpoint/2010/main" val="10734114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3335A4-F324-4A1A-8363-BBC7B4150AD1}"/>
              </a:ext>
            </a:extLst>
          </p:cNvPr>
          <p:cNvSpPr>
            <a:spLocks noGrp="1"/>
          </p:cNvSpPr>
          <p:nvPr>
            <p:ph type="title"/>
          </p:nvPr>
        </p:nvSpPr>
        <p:spPr>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p>
            <a:r>
              <a:rPr lang="en-IN" dirty="0">
                <a:solidFill>
                  <a:schemeClr val="bg2">
                    <a:lumMod val="85000"/>
                    <a:lumOff val="15000"/>
                  </a:schemeClr>
                </a:solidFill>
              </a:rPr>
              <a:t>References</a:t>
            </a:r>
          </a:p>
        </p:txBody>
      </p:sp>
      <p:sp>
        <p:nvSpPr>
          <p:cNvPr id="3" name="Content Placeholder 2">
            <a:extLst>
              <a:ext uri="{FF2B5EF4-FFF2-40B4-BE49-F238E27FC236}">
                <a16:creationId xmlns:a16="http://schemas.microsoft.com/office/drawing/2014/main" id="{C56E6484-A901-4C29-B75A-EEDDF3A54A71}"/>
              </a:ext>
            </a:extLst>
          </p:cNvPr>
          <p:cNvSpPr>
            <a:spLocks noGrp="1"/>
          </p:cNvSpPr>
          <p:nvPr>
            <p:ph idx="1"/>
          </p:nvPr>
        </p:nvSpPr>
        <p:spPr/>
        <p:txBody>
          <a:bodyPr/>
          <a:lstStyle/>
          <a:p>
            <a:pPr>
              <a:lnSpc>
                <a:spcPct val="150000"/>
              </a:lnSpc>
            </a:pPr>
            <a:r>
              <a:rPr lang="en-IN" sz="1800" u="sng" dirty="0">
                <a:solidFill>
                  <a:schemeClr val="tx1"/>
                </a:solidFill>
                <a:hlinkClick r:id="rId2">
                  <a:extLst>
                    <a:ext uri="{A12FA001-AC4F-418D-AE19-62706E023703}">
                      <ahyp:hlinkClr xmlns:ahyp="http://schemas.microsoft.com/office/drawing/2018/hyperlinkcolor" val="tx"/>
                    </a:ext>
                  </a:extLst>
                </a:hlinkClick>
              </a:rPr>
              <a:t>https://www.cloudynights.com/index</a:t>
            </a:r>
            <a:endParaRPr lang="en-IN" sz="1800" u="sng" dirty="0">
              <a:solidFill>
                <a:schemeClr val="tx1"/>
              </a:solidFill>
            </a:endParaRPr>
          </a:p>
          <a:p>
            <a:pPr>
              <a:lnSpc>
                <a:spcPct val="150000"/>
              </a:lnSpc>
            </a:pPr>
            <a:r>
              <a:rPr lang="en-IN" u="sng" dirty="0">
                <a:solidFill>
                  <a:schemeClr val="tx1"/>
                </a:solidFill>
              </a:rPr>
              <a:t>https://space.com/</a:t>
            </a:r>
            <a:endParaRPr lang="en-IN" sz="1800" u="sng" dirty="0">
              <a:solidFill>
                <a:schemeClr val="tx1"/>
              </a:solidFill>
            </a:endParaRPr>
          </a:p>
          <a:p>
            <a:pPr>
              <a:lnSpc>
                <a:spcPct val="150000"/>
              </a:lnSpc>
            </a:pPr>
            <a:r>
              <a:rPr lang="en-IN" sz="1800" u="sng" dirty="0">
                <a:solidFill>
                  <a:schemeClr val="tx1"/>
                </a:solidFill>
                <a:hlinkClick r:id="rId3">
                  <a:extLst>
                    <a:ext uri="{A12FA001-AC4F-418D-AE19-62706E023703}">
                      <ahyp:hlinkClr xmlns:ahyp="http://schemas.microsoft.com/office/drawing/2018/hyperlinkcolor" val="tx"/>
                    </a:ext>
                  </a:extLst>
                </a:hlinkClick>
              </a:rPr>
              <a:t>http://www.oecd.org/innovation/inno/space-forum/</a:t>
            </a:r>
            <a:endParaRPr lang="en-IN" sz="1800" u="sng" dirty="0">
              <a:solidFill>
                <a:schemeClr val="tx1"/>
              </a:solidFill>
            </a:endParaRPr>
          </a:p>
          <a:p>
            <a:pPr>
              <a:lnSpc>
                <a:spcPct val="150000"/>
              </a:lnSpc>
            </a:pPr>
            <a:r>
              <a:rPr lang="en-IN" sz="1800" u="sng" dirty="0">
                <a:solidFill>
                  <a:schemeClr val="tx1"/>
                </a:solidFill>
                <a:hlinkClick r:id="rId4">
                  <a:extLst>
                    <a:ext uri="{A12FA001-AC4F-418D-AE19-62706E023703}">
                      <ahyp:hlinkClr xmlns:ahyp="http://schemas.microsoft.com/office/drawing/2018/hyperlinkcolor" val="tx"/>
                    </a:ext>
                  </a:extLst>
                </a:hlinkClick>
              </a:rPr>
              <a:t>https://www.websitebuilderexpert.com/building-websites/</a:t>
            </a:r>
            <a:endParaRPr lang="en-IN" sz="1800" u="sng" dirty="0">
              <a:solidFill>
                <a:schemeClr val="tx1"/>
              </a:solidFill>
            </a:endParaRPr>
          </a:p>
          <a:p>
            <a:pPr>
              <a:lnSpc>
                <a:spcPct val="150000"/>
              </a:lnSpc>
            </a:pPr>
            <a:r>
              <a:rPr lang="en-IN" sz="1800" u="sng" dirty="0">
                <a:solidFill>
                  <a:schemeClr val="tx1"/>
                </a:solidFill>
                <a:hlinkClick r:id="rId5">
                  <a:extLst>
                    <a:ext uri="{A12FA001-AC4F-418D-AE19-62706E023703}">
                      <ahyp:hlinkClr xmlns:ahyp="http://schemas.microsoft.com/office/drawing/2018/hyperlinkcolor" val="tx"/>
                    </a:ext>
                  </a:extLst>
                </a:hlinkClick>
              </a:rPr>
              <a:t>https://www.w3schools.com/html/</a:t>
            </a:r>
            <a:endParaRPr lang="en-IN" sz="1800" u="sng" dirty="0">
              <a:solidFill>
                <a:schemeClr val="tx1"/>
              </a:solidFill>
            </a:endParaRPr>
          </a:p>
        </p:txBody>
      </p:sp>
    </p:spTree>
    <p:extLst>
      <p:ext uri="{BB962C8B-B14F-4D97-AF65-F5344CB8AC3E}">
        <p14:creationId xmlns:p14="http://schemas.microsoft.com/office/powerpoint/2010/main" val="36262922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8DD35D-8542-420A-A6CE-3B81908334DC}"/>
              </a:ext>
            </a:extLst>
          </p:cNvPr>
          <p:cNvSpPr>
            <a:spLocks noGrp="1"/>
          </p:cNvSpPr>
          <p:nvPr>
            <p:ph type="title"/>
          </p:nvPr>
        </p:nvSpPr>
        <p:spPr>
          <a:xfrm>
            <a:off x="352592" y="447188"/>
            <a:ext cx="10571998" cy="970450"/>
          </a:xfr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p>
            <a:r>
              <a:rPr lang="en-IN" dirty="0">
                <a:solidFill>
                  <a:schemeClr val="bg2">
                    <a:lumMod val="85000"/>
                    <a:lumOff val="15000"/>
                  </a:schemeClr>
                </a:solidFill>
              </a:rPr>
              <a:t>Compare your work V/s existing work</a:t>
            </a:r>
          </a:p>
        </p:txBody>
      </p:sp>
      <p:sp>
        <p:nvSpPr>
          <p:cNvPr id="3" name="Content Placeholder 2">
            <a:extLst>
              <a:ext uri="{FF2B5EF4-FFF2-40B4-BE49-F238E27FC236}">
                <a16:creationId xmlns:a16="http://schemas.microsoft.com/office/drawing/2014/main" id="{7FE294F3-8ABD-4384-855C-B8E0C4961534}"/>
              </a:ext>
            </a:extLst>
          </p:cNvPr>
          <p:cNvSpPr>
            <a:spLocks noGrp="1"/>
          </p:cNvSpPr>
          <p:nvPr>
            <p:ph idx="1"/>
          </p:nvPr>
        </p:nvSpPr>
        <p:spPr>
          <a:xfrm>
            <a:off x="352592" y="2409096"/>
            <a:ext cx="3390733" cy="3678303"/>
          </a:xfrm>
        </p:spPr>
        <p:txBody>
          <a:bodyPr/>
          <a:lstStyle/>
          <a:p>
            <a:pPr>
              <a:lnSpc>
                <a:spcPct val="150000"/>
              </a:lnSpc>
            </a:pPr>
            <a:r>
              <a:rPr lang="en-IN" dirty="0"/>
              <a:t>There exists a website called CLOUDY NIGHTS</a:t>
            </a:r>
          </a:p>
          <a:p>
            <a:pPr>
              <a:lnSpc>
                <a:spcPct val="150000"/>
              </a:lnSpc>
            </a:pPr>
            <a:r>
              <a:rPr lang="en-IN" sz="1800" dirty="0"/>
              <a:t>Cloudy Nights is a forum which also features articles and reviews.</a:t>
            </a:r>
          </a:p>
        </p:txBody>
      </p:sp>
      <p:pic>
        <p:nvPicPr>
          <p:cNvPr id="7" name="Picture 6">
            <a:extLst>
              <a:ext uri="{FF2B5EF4-FFF2-40B4-BE49-F238E27FC236}">
                <a16:creationId xmlns:a16="http://schemas.microsoft.com/office/drawing/2014/main" id="{8C6E0986-B81E-4D73-8F0D-F4368E3BA201}"/>
              </a:ext>
            </a:extLst>
          </p:cNvPr>
          <p:cNvPicPr>
            <a:picLocks noChangeAspect="1"/>
          </p:cNvPicPr>
          <p:nvPr/>
        </p:nvPicPr>
        <p:blipFill>
          <a:blip r:embed="rId2"/>
          <a:stretch>
            <a:fillRect/>
          </a:stretch>
        </p:blipFill>
        <p:spPr>
          <a:xfrm>
            <a:off x="3924300" y="2409096"/>
            <a:ext cx="7857957" cy="3785918"/>
          </a:xfrm>
          <a:prstGeom prst="rect">
            <a:avLst/>
          </a:prstGeom>
        </p:spPr>
      </p:pic>
      <p:pic>
        <p:nvPicPr>
          <p:cNvPr id="5" name="Graphic 4" descr="Space Saucer">
            <a:extLst>
              <a:ext uri="{FF2B5EF4-FFF2-40B4-BE49-F238E27FC236}">
                <a16:creationId xmlns:a16="http://schemas.microsoft.com/office/drawing/2014/main" id="{61426D54-F8E8-4117-AC7C-B00390F8230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flipH="1">
            <a:off x="11133221" y="960438"/>
            <a:ext cx="914400" cy="914400"/>
          </a:xfrm>
          <a:prstGeom prst="rect">
            <a:avLst/>
          </a:prstGeom>
        </p:spPr>
      </p:pic>
    </p:spTree>
    <p:extLst>
      <p:ext uri="{BB962C8B-B14F-4D97-AF65-F5344CB8AC3E}">
        <p14:creationId xmlns:p14="http://schemas.microsoft.com/office/powerpoint/2010/main" val="24709466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BC5E177-E68F-4BD0-8575-50E07E2F7BA3}"/>
              </a:ext>
            </a:extLst>
          </p:cNvPr>
          <p:cNvSpPr>
            <a:spLocks noGrp="1"/>
          </p:cNvSpPr>
          <p:nvPr>
            <p:ph idx="1"/>
          </p:nvPr>
        </p:nvSpPr>
        <p:spPr>
          <a:xfrm>
            <a:off x="154004" y="2308277"/>
            <a:ext cx="3176337" cy="3678303"/>
          </a:xfrm>
        </p:spPr>
        <p:txBody>
          <a:bodyPr>
            <a:normAutofit fontScale="92500" lnSpcReduction="10000"/>
          </a:bodyPr>
          <a:lstStyle/>
          <a:p>
            <a:pPr>
              <a:lnSpc>
                <a:spcPct val="150000"/>
              </a:lnSpc>
            </a:pPr>
            <a:r>
              <a:rPr lang="en-IN" sz="1800" dirty="0"/>
              <a:t>Further,  our website will have a fairly modern and clean feel to it that will provide for a pleasant user experience (as the Cloudy Nights website seems monotone and slightly of putting with the tan shade overall.)</a:t>
            </a:r>
          </a:p>
        </p:txBody>
      </p:sp>
      <p:pic>
        <p:nvPicPr>
          <p:cNvPr id="2" name="Picture 1">
            <a:extLst>
              <a:ext uri="{FF2B5EF4-FFF2-40B4-BE49-F238E27FC236}">
                <a16:creationId xmlns:a16="http://schemas.microsoft.com/office/drawing/2014/main" id="{E1256E6E-9F03-483F-BF4C-0D941E13E843}"/>
              </a:ext>
            </a:extLst>
          </p:cNvPr>
          <p:cNvPicPr>
            <a:picLocks noChangeAspect="1"/>
          </p:cNvPicPr>
          <p:nvPr/>
        </p:nvPicPr>
        <p:blipFill>
          <a:blip r:embed="rId2"/>
          <a:stretch>
            <a:fillRect/>
          </a:stretch>
        </p:blipFill>
        <p:spPr>
          <a:xfrm>
            <a:off x="4078278" y="2308277"/>
            <a:ext cx="7778264" cy="3791903"/>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 name="Graphic 3" descr="Space Saucer">
            <a:extLst>
              <a:ext uri="{FF2B5EF4-FFF2-40B4-BE49-F238E27FC236}">
                <a16:creationId xmlns:a16="http://schemas.microsoft.com/office/drawing/2014/main" id="{5624E98B-FA74-4AD2-9C31-53DF1E28F50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flipH="1">
            <a:off x="11133221" y="960438"/>
            <a:ext cx="914400" cy="914400"/>
          </a:xfrm>
          <a:prstGeom prst="rect">
            <a:avLst/>
          </a:prstGeom>
        </p:spPr>
      </p:pic>
    </p:spTree>
    <p:extLst>
      <p:ext uri="{BB962C8B-B14F-4D97-AF65-F5344CB8AC3E}">
        <p14:creationId xmlns:p14="http://schemas.microsoft.com/office/powerpoint/2010/main" val="23135343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BC5E177-E68F-4BD0-8575-50E07E2F7BA3}"/>
              </a:ext>
            </a:extLst>
          </p:cNvPr>
          <p:cNvSpPr>
            <a:spLocks noGrp="1"/>
          </p:cNvSpPr>
          <p:nvPr>
            <p:ph idx="1"/>
          </p:nvPr>
        </p:nvSpPr>
        <p:spPr>
          <a:xfrm>
            <a:off x="333543" y="2308277"/>
            <a:ext cx="2314408" cy="3678303"/>
          </a:xfrm>
        </p:spPr>
        <p:txBody>
          <a:bodyPr/>
          <a:lstStyle/>
          <a:p>
            <a:pPr>
              <a:lnSpc>
                <a:spcPct val="150000"/>
              </a:lnSpc>
            </a:pPr>
            <a:r>
              <a:rPr lang="en-IN"/>
              <a:t>There also exists a platform called OECD Space Forum</a:t>
            </a:r>
          </a:p>
          <a:p>
            <a:pPr>
              <a:lnSpc>
                <a:spcPct val="150000"/>
              </a:lnSpc>
            </a:pPr>
            <a:endParaRPr lang="en-IN" dirty="0"/>
          </a:p>
        </p:txBody>
      </p:sp>
      <p:pic>
        <p:nvPicPr>
          <p:cNvPr id="5" name="Picture 4">
            <a:extLst>
              <a:ext uri="{FF2B5EF4-FFF2-40B4-BE49-F238E27FC236}">
                <a16:creationId xmlns:a16="http://schemas.microsoft.com/office/drawing/2014/main" id="{0365CCC2-430B-4B41-9B5E-B819A49CF03D}"/>
              </a:ext>
            </a:extLst>
          </p:cNvPr>
          <p:cNvPicPr>
            <a:picLocks noChangeAspect="1"/>
          </p:cNvPicPr>
          <p:nvPr/>
        </p:nvPicPr>
        <p:blipFill>
          <a:blip r:embed="rId2"/>
          <a:stretch>
            <a:fillRect/>
          </a:stretch>
        </p:blipFill>
        <p:spPr>
          <a:xfrm>
            <a:off x="3267076" y="2308277"/>
            <a:ext cx="8101642" cy="3806084"/>
          </a:xfrm>
          <a:prstGeom prst="rect">
            <a:avLst/>
          </a:prstGeom>
        </p:spPr>
      </p:pic>
      <p:pic>
        <p:nvPicPr>
          <p:cNvPr id="2" name="Graphic 1" descr="Space Saucer">
            <a:extLst>
              <a:ext uri="{FF2B5EF4-FFF2-40B4-BE49-F238E27FC236}">
                <a16:creationId xmlns:a16="http://schemas.microsoft.com/office/drawing/2014/main" id="{6743093A-B59B-4085-A5C9-7FDF1242E6C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flipH="1">
            <a:off x="11133221" y="960438"/>
            <a:ext cx="914400" cy="914400"/>
          </a:xfrm>
          <a:prstGeom prst="rect">
            <a:avLst/>
          </a:prstGeom>
        </p:spPr>
      </p:pic>
    </p:spTree>
    <p:extLst>
      <p:ext uri="{BB962C8B-B14F-4D97-AF65-F5344CB8AC3E}">
        <p14:creationId xmlns:p14="http://schemas.microsoft.com/office/powerpoint/2010/main" val="1497877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3CDAC59-D163-4579-85A3-60354A049F47}"/>
              </a:ext>
            </a:extLst>
          </p:cNvPr>
          <p:cNvSpPr>
            <a:spLocks noGrp="1"/>
          </p:cNvSpPr>
          <p:nvPr>
            <p:ph idx="1"/>
          </p:nvPr>
        </p:nvSpPr>
        <p:spPr>
          <a:xfrm>
            <a:off x="476250" y="2332896"/>
            <a:ext cx="3219450" cy="4152900"/>
          </a:xfrm>
        </p:spPr>
        <p:txBody>
          <a:bodyPr>
            <a:normAutofit fontScale="92500" lnSpcReduction="20000"/>
          </a:bodyPr>
          <a:lstStyle/>
          <a:p>
            <a:pPr>
              <a:lnSpc>
                <a:spcPct val="160000"/>
              </a:lnSpc>
            </a:pPr>
            <a:r>
              <a:rPr lang="en-IN" dirty="0"/>
              <a:t>Again, OECD provides news, articles and publications; very similar to Cloudy Nights.</a:t>
            </a:r>
          </a:p>
          <a:p>
            <a:pPr>
              <a:lnSpc>
                <a:spcPct val="160000"/>
              </a:lnSpc>
            </a:pPr>
            <a:r>
              <a:rPr lang="en-IN" dirty="0"/>
              <a:t> The addition of </a:t>
            </a:r>
            <a:r>
              <a:rPr lang="en-GB" b="0" i="0" dirty="0">
                <a:effectLst/>
              </a:rPr>
              <a:t>inclusion of links to buying trusted astronomical equipment products such as telescopes, is what sets us apart from OECD.</a:t>
            </a:r>
          </a:p>
          <a:p>
            <a:pPr>
              <a:lnSpc>
                <a:spcPct val="160000"/>
              </a:lnSpc>
            </a:pPr>
            <a:endParaRPr lang="en-IN" dirty="0"/>
          </a:p>
        </p:txBody>
      </p:sp>
      <p:pic>
        <p:nvPicPr>
          <p:cNvPr id="5" name="Picture 4">
            <a:extLst>
              <a:ext uri="{FF2B5EF4-FFF2-40B4-BE49-F238E27FC236}">
                <a16:creationId xmlns:a16="http://schemas.microsoft.com/office/drawing/2014/main" id="{F904E77C-0D2F-4C04-9659-DAF524A58028}"/>
              </a:ext>
            </a:extLst>
          </p:cNvPr>
          <p:cNvPicPr>
            <a:picLocks noChangeAspect="1"/>
          </p:cNvPicPr>
          <p:nvPr/>
        </p:nvPicPr>
        <p:blipFill>
          <a:blip r:embed="rId2"/>
          <a:stretch>
            <a:fillRect/>
          </a:stretch>
        </p:blipFill>
        <p:spPr>
          <a:xfrm>
            <a:off x="3895725" y="2332896"/>
            <a:ext cx="7752293" cy="3678302"/>
          </a:xfrm>
          <a:prstGeom prst="rect">
            <a:avLst/>
          </a:prstGeom>
        </p:spPr>
      </p:pic>
      <p:pic>
        <p:nvPicPr>
          <p:cNvPr id="2" name="Graphic 1" descr="Space Saucer">
            <a:extLst>
              <a:ext uri="{FF2B5EF4-FFF2-40B4-BE49-F238E27FC236}">
                <a16:creationId xmlns:a16="http://schemas.microsoft.com/office/drawing/2014/main" id="{4D1A99EE-5407-4074-84F4-841AD408993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flipH="1">
            <a:off x="11133221" y="960438"/>
            <a:ext cx="914400" cy="914400"/>
          </a:xfrm>
          <a:prstGeom prst="rect">
            <a:avLst/>
          </a:prstGeom>
        </p:spPr>
      </p:pic>
    </p:spTree>
    <p:extLst>
      <p:ext uri="{BB962C8B-B14F-4D97-AF65-F5344CB8AC3E}">
        <p14:creationId xmlns:p14="http://schemas.microsoft.com/office/powerpoint/2010/main" val="32188572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118BF06-B841-48A0-A895-8F53E4D8E2A4}"/>
              </a:ext>
            </a:extLst>
          </p:cNvPr>
          <p:cNvSpPr>
            <a:spLocks noGrp="1"/>
          </p:cNvSpPr>
          <p:nvPr>
            <p:ph idx="1"/>
          </p:nvPr>
        </p:nvSpPr>
        <p:spPr>
          <a:xfrm>
            <a:off x="801288" y="2222287"/>
            <a:ext cx="10571998" cy="3636511"/>
          </a:xfrm>
        </p:spPr>
        <p:txBody>
          <a:bodyPr/>
          <a:lstStyle/>
          <a:p>
            <a:pPr>
              <a:lnSpc>
                <a:spcPct val="150000"/>
              </a:lnSpc>
            </a:pPr>
            <a:r>
              <a:rPr lang="en-IN" dirty="0"/>
              <a:t>When compared to existing work, our work is seen to be more modern; and incorporates many other aspects than just a forums or articles. We hoped to provide a user experience that entails dynamism and is not just static.</a:t>
            </a:r>
          </a:p>
        </p:txBody>
      </p:sp>
      <p:pic>
        <p:nvPicPr>
          <p:cNvPr id="5" name="Graphic 4" descr="Space Saucer">
            <a:extLst>
              <a:ext uri="{FF2B5EF4-FFF2-40B4-BE49-F238E27FC236}">
                <a16:creationId xmlns:a16="http://schemas.microsoft.com/office/drawing/2014/main" id="{55B3284F-EAC6-46B4-BF52-A0FE03F31A0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flipH="1">
            <a:off x="11133221" y="960438"/>
            <a:ext cx="914400" cy="914400"/>
          </a:xfrm>
          <a:prstGeom prst="rect">
            <a:avLst/>
          </a:prstGeom>
        </p:spPr>
      </p:pic>
    </p:spTree>
    <p:extLst>
      <p:ext uri="{BB962C8B-B14F-4D97-AF65-F5344CB8AC3E}">
        <p14:creationId xmlns:p14="http://schemas.microsoft.com/office/powerpoint/2010/main" val="29152561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82A7F0-7880-4434-A98C-4CE55B4579D0}"/>
              </a:ext>
            </a:extLst>
          </p:cNvPr>
          <p:cNvSpPr>
            <a:spLocks noGrp="1"/>
          </p:cNvSpPr>
          <p:nvPr>
            <p:ph type="title"/>
          </p:nvPr>
        </p:nvSpPr>
        <p:spPr>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p>
            <a:r>
              <a:rPr lang="en-IN" dirty="0">
                <a:solidFill>
                  <a:schemeClr val="bg2">
                    <a:lumMod val="85000"/>
                    <a:lumOff val="15000"/>
                  </a:schemeClr>
                </a:solidFill>
              </a:rPr>
              <a:t>Challenges &amp; Issues of Existing System</a:t>
            </a:r>
          </a:p>
        </p:txBody>
      </p:sp>
      <p:sp>
        <p:nvSpPr>
          <p:cNvPr id="3" name="Content Placeholder 2">
            <a:extLst>
              <a:ext uri="{FF2B5EF4-FFF2-40B4-BE49-F238E27FC236}">
                <a16:creationId xmlns:a16="http://schemas.microsoft.com/office/drawing/2014/main" id="{77A5843C-EB41-4FC8-BBE7-E472440A7F4A}"/>
              </a:ext>
            </a:extLst>
          </p:cNvPr>
          <p:cNvSpPr>
            <a:spLocks noGrp="1"/>
          </p:cNvSpPr>
          <p:nvPr>
            <p:ph idx="1"/>
          </p:nvPr>
        </p:nvSpPr>
        <p:spPr/>
        <p:txBody>
          <a:bodyPr/>
          <a:lstStyle/>
          <a:p>
            <a:pPr>
              <a:lnSpc>
                <a:spcPct val="150000"/>
              </a:lnSpc>
            </a:pPr>
            <a:r>
              <a:rPr lang="en-IN" dirty="0"/>
              <a:t>Current system are fairly very plain in view; they also use older tools for development.</a:t>
            </a:r>
          </a:p>
          <a:p>
            <a:pPr>
              <a:lnSpc>
                <a:spcPct val="150000"/>
              </a:lnSpc>
            </a:pPr>
            <a:r>
              <a:rPr lang="en-IN" dirty="0"/>
              <a:t>Current systems do not all include every feature of forums, news, store and gallery all in one place. They are dedicated to only one or two of the aforementioned features.</a:t>
            </a:r>
          </a:p>
        </p:txBody>
      </p:sp>
      <p:pic>
        <p:nvPicPr>
          <p:cNvPr id="5" name="Graphic 4" descr="Comet">
            <a:extLst>
              <a:ext uri="{FF2B5EF4-FFF2-40B4-BE49-F238E27FC236}">
                <a16:creationId xmlns:a16="http://schemas.microsoft.com/office/drawing/2014/main" id="{58BC0C59-C79B-41E9-ACAE-07035C0E5C9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flipH="1">
            <a:off x="11202202" y="960438"/>
            <a:ext cx="914400" cy="914400"/>
          </a:xfrm>
          <a:prstGeom prst="rect">
            <a:avLst/>
          </a:prstGeom>
        </p:spPr>
      </p:pic>
    </p:spTree>
    <p:extLst>
      <p:ext uri="{BB962C8B-B14F-4D97-AF65-F5344CB8AC3E}">
        <p14:creationId xmlns:p14="http://schemas.microsoft.com/office/powerpoint/2010/main" val="204421422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Quotable">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Quotable">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Quotable">
      <a:fillStyleLst>
        <a:solidFill>
          <a:schemeClr val="phClr"/>
        </a:solidFill>
        <a:gradFill rotWithShape="1">
          <a:gsLst>
            <a:gs pos="0">
              <a:schemeClr val="phClr">
                <a:tint val="80000"/>
                <a:lumMod val="105000"/>
              </a:schemeClr>
            </a:gs>
            <a:gs pos="100000">
              <a:schemeClr val="phClr">
                <a:tint val="90000"/>
              </a:schemeClr>
            </a:gs>
          </a:gsLst>
          <a:lin ang="5400000" scaled="0"/>
        </a:gradFill>
        <a:blipFill rotWithShape="1">
          <a:blip xmlns:r="http://schemas.openxmlformats.org/officeDocument/2006/relationships" r:embed="rId1">
            <a:duotone>
              <a:schemeClr val="phClr">
                <a:tint val="98000"/>
                <a:lumMod val="102000"/>
              </a:schemeClr>
              <a:schemeClr val="phClr">
                <a:shade val="98000"/>
                <a:lumMod val="98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effectStyle>
        <a:effectStyle>
          <a:effectLst>
            <a:innerShdw blurRad="63500" dist="25400" dir="13500000">
              <a:srgbClr val="000000">
                <a:alpha val="75000"/>
              </a:srgbClr>
            </a:innerShdw>
          </a:effectLst>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Quotable" id="{39EC5628-30ED-4578-ACD8-9820EDB8E15A}" vid="{6F3559E9-1A4C-49D8-94D4-F41003531C49}"/>
    </a:ext>
  </a:extLst>
</a:theme>
</file>

<file path=docProps/app.xml><?xml version="1.0" encoding="utf-8"?>
<Properties xmlns="http://schemas.openxmlformats.org/officeDocument/2006/extended-properties" xmlns:vt="http://schemas.openxmlformats.org/officeDocument/2006/docPropsVTypes">
  <Template>Ion</Template>
  <TotalTime>422</TotalTime>
  <Words>1685</Words>
  <Application>Microsoft Office PowerPoint</Application>
  <PresentationFormat>Widescreen</PresentationFormat>
  <Paragraphs>135</Paragraphs>
  <Slides>34</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34</vt:i4>
      </vt:variant>
    </vt:vector>
  </HeadingPairs>
  <TitlesOfParts>
    <vt:vector size="38" baseType="lpstr">
      <vt:lpstr>Arial</vt:lpstr>
      <vt:lpstr>Century Gothic</vt:lpstr>
      <vt:lpstr>Wingdings 2</vt:lpstr>
      <vt:lpstr>Quotable</vt:lpstr>
      <vt:lpstr>ASTRONOMY BASED WEBSITE (BITSPACE)</vt:lpstr>
      <vt:lpstr>Introduction &amp; Abstract</vt:lpstr>
      <vt:lpstr>Summary of the project  -Abstract</vt:lpstr>
      <vt:lpstr>Compare your work V/s existing work</vt:lpstr>
      <vt:lpstr>PowerPoint Presentation</vt:lpstr>
      <vt:lpstr>PowerPoint Presentation</vt:lpstr>
      <vt:lpstr>PowerPoint Presentation</vt:lpstr>
      <vt:lpstr>PowerPoint Presentation</vt:lpstr>
      <vt:lpstr>Challenges &amp; Issues of Existing System</vt:lpstr>
      <vt:lpstr>Motivation</vt:lpstr>
      <vt:lpstr>Objectives</vt:lpstr>
      <vt:lpstr>Architectural  Diagram</vt:lpstr>
      <vt:lpstr>Client &amp; End users of the system</vt:lpstr>
      <vt:lpstr>Detailed Description</vt:lpstr>
      <vt:lpstr>Detailed Description</vt:lpstr>
      <vt:lpstr>Detailed Description</vt:lpstr>
      <vt:lpstr>Detailed Description</vt:lpstr>
      <vt:lpstr>Detailed Description</vt:lpstr>
      <vt:lpstr>Detailed Description</vt:lpstr>
      <vt:lpstr>Detailed Description</vt:lpstr>
      <vt:lpstr>Detailed Description</vt:lpstr>
      <vt:lpstr>Detailed Description</vt:lpstr>
      <vt:lpstr>Detailed Description</vt:lpstr>
      <vt:lpstr>Detailed Description</vt:lpstr>
      <vt:lpstr>Detailed Description</vt:lpstr>
      <vt:lpstr>Detailed Description</vt:lpstr>
      <vt:lpstr>Detailed Description</vt:lpstr>
      <vt:lpstr>Detailed Description</vt:lpstr>
      <vt:lpstr>Detailed Description</vt:lpstr>
      <vt:lpstr>Test report</vt:lpstr>
      <vt:lpstr>Highlights of work</vt:lpstr>
      <vt:lpstr>Conclusion</vt:lpstr>
      <vt:lpstr>Future Developments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ASTRONOMY BASED WEBSITE (BITSPACE)</dc:title>
  <dc:creator>Sneha Kiron</dc:creator>
  <cp:lastModifiedBy>ANURAG PARCHA</cp:lastModifiedBy>
  <cp:revision>39</cp:revision>
  <dcterms:created xsi:type="dcterms:W3CDTF">2020-10-31T07:52:16Z</dcterms:created>
  <dcterms:modified xsi:type="dcterms:W3CDTF">2020-10-31T14:59:58Z</dcterms:modified>
</cp:coreProperties>
</file>